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78" r:id="rId1"/>
  </p:sldMasterIdLst>
  <p:notesMasterIdLst>
    <p:notesMasterId r:id="rId17"/>
  </p:notesMasterIdLst>
  <p:sldIdLst>
    <p:sldId id="256" r:id="rId2"/>
    <p:sldId id="257" r:id="rId3"/>
    <p:sldId id="259" r:id="rId4"/>
    <p:sldId id="260" r:id="rId5"/>
    <p:sldId id="274" r:id="rId6"/>
    <p:sldId id="271" r:id="rId7"/>
    <p:sldId id="268" r:id="rId8"/>
    <p:sldId id="272" r:id="rId9"/>
    <p:sldId id="269" r:id="rId10"/>
    <p:sldId id="263" r:id="rId11"/>
    <p:sldId id="264" r:id="rId12"/>
    <p:sldId id="261" r:id="rId13"/>
    <p:sldId id="262" r:id="rId14"/>
    <p:sldId id="266" r:id="rId15"/>
    <p:sldId id="265" r:id="rId16"/>
  </p:sldIdLst>
  <p:sldSz cx="18288000" cy="10287000"/>
  <p:notesSz cx="6858000" cy="9144000"/>
  <p:embeddedFontLst>
    <p:embeddedFont>
      <p:font typeface="Poppins" panose="00000500000000000000" pitchFamily="2" charset="0"/>
      <p:regular r:id="rId18"/>
      <p:bold r:id="rId19"/>
      <p:italic r:id="rId20"/>
      <p:boldItalic r:id="rId21"/>
    </p:embeddedFont>
    <p:embeddedFont>
      <p:font typeface="Poppins Bold" panose="00000800000000000000" charset="0"/>
      <p:regular r:id="rId22"/>
    </p:embeddedFont>
    <p:embeddedFont>
      <p:font typeface="Poppins Medium" panose="00000600000000000000" pitchFamily="2" charset="0"/>
      <p:regular r:id="rId23"/>
      <p:italic r:id="rId24"/>
    </p:embeddedFont>
    <p:embeddedFont>
      <p:font typeface="Poppins Ultra-Bold" panose="020B0604020202020204" charset="0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22" autoAdjust="0"/>
  </p:normalViewPr>
  <p:slideViewPr>
    <p:cSldViewPr>
      <p:cViewPr>
        <p:scale>
          <a:sx n="39" d="100"/>
          <a:sy n="39" d="100"/>
        </p:scale>
        <p:origin x="964" y="5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9E185F-38DD-43E0-B7F9-EF01E332AED2}" type="datetimeFigureOut">
              <a:rPr lang="en-US" smtClean="0"/>
              <a:t>2/8/2026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04111C-4E6C-48D6-9FF1-C2ECF643F7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159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04111C-4E6C-48D6-9FF1-C2ECF643F75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9800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A5981-DD58-F016-0F3F-33F03EEDB5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86000" y="1683545"/>
            <a:ext cx="13716000" cy="3581400"/>
          </a:xfrm>
        </p:spPr>
        <p:txBody>
          <a:bodyPr anchor="b"/>
          <a:lstStyle>
            <a:lvl1pPr algn="ctr">
              <a:defRPr sz="9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43B222-27AA-7543-49F9-D612673BD1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000" y="5403057"/>
            <a:ext cx="13716000" cy="2483643"/>
          </a:xfrm>
        </p:spPr>
        <p:txBody>
          <a:bodyPr/>
          <a:lstStyle>
            <a:lvl1pPr marL="0" indent="0" algn="ctr">
              <a:buNone/>
              <a:defRPr sz="3600"/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B863A-7ADF-2F89-FB1E-02CC9C2BDF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2/8/2026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E6B882-1452-A2C4-1AEA-DC3A73CFCC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579891-F413-1CD3-9001-CB30BB174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0564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06B424-DB62-4C03-7493-961F2BE57F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8108F40-7C09-D03B-A51B-1A177708F1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A5E5DF-93C6-5CC9-35E3-48A243CCDB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2/8/2026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E9DC87-F9EE-D833-12F7-2F2072ED0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3488E1-A0D9-1B50-8E68-23CB149C76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0035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86B40BE-A0D1-8275-A610-8EA44B8FF8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3087350" y="547688"/>
            <a:ext cx="3943350" cy="871775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C3F3331-99A1-F5E0-9DD7-B54D6E59DD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257300" y="547688"/>
            <a:ext cx="11601450" cy="871775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44ECD-46BA-0238-3867-C0376D669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2/8/2026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89E50D-1D52-5B7D-CB8E-AF1F10686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C25C0B-D49E-5AA2-B2CF-C5FBDF12B5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1635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318995-EE5A-4AC4-0A39-872A19DF3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C5D60E-EBB7-77CE-07AD-207C87128F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E61A8E-9500-C6BF-0A47-3599C7D777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2/8/2026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489C47-CA5A-1D8F-417C-67FA62B939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6C2DB1-71E4-9EAA-CE6F-7F37B9913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1420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8380B-CC72-B700-FAAC-E634ADEFF2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7775" y="2564608"/>
            <a:ext cx="15773400" cy="4279106"/>
          </a:xfrm>
        </p:spPr>
        <p:txBody>
          <a:bodyPr anchor="b"/>
          <a:lstStyle>
            <a:lvl1pPr>
              <a:defRPr sz="9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9011E9-7C72-5EE6-79CD-CA19FF5DE5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47775" y="6884195"/>
            <a:ext cx="15773400" cy="2250281"/>
          </a:xfrm>
        </p:spPr>
        <p:txBody>
          <a:bodyPr/>
          <a:lstStyle>
            <a:lvl1pPr marL="0" indent="0">
              <a:buNone/>
              <a:defRPr sz="3600">
                <a:solidFill>
                  <a:schemeClr val="tx1">
                    <a:tint val="82000"/>
                  </a:schemeClr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82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82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15085F-0063-B767-F6B9-4DA52F4A5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2/8/2026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B3A31F-AF55-5C7C-DB03-A1C91BD916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07DB30-E22D-93BD-22C8-09293F8AC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3807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2A0C6-B501-7633-B511-C5F0ADF7EA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3D407D-349D-1C72-AA66-548678A4BD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57300" y="2738438"/>
            <a:ext cx="7772400" cy="65270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D5D0FA-ED54-971A-4DE5-B2538DA045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58300" y="2738438"/>
            <a:ext cx="7772400" cy="65270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3D4295-4587-3B7E-9F4B-410F9079A6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2/8/2026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19EFC7-2F20-5E8E-E842-4566AD5347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C8B785-090B-DEF1-4A13-0275304A64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3942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9191FF-08AE-030A-3BA8-D0942FFC94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82" y="547688"/>
            <a:ext cx="15773400" cy="198834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C6697C-77F6-4058-C7A8-DFAA1B9487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9683" y="2521745"/>
            <a:ext cx="7736681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47D04A-FAEA-C4D0-401F-2E5B7D2D04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59683" y="3757613"/>
            <a:ext cx="7736681" cy="55268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DF47694-CB17-FDFA-3D77-B6D7976EA90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258300" y="2521745"/>
            <a:ext cx="7774782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7DAD2B7-A641-5FD4-8D41-31CC32F5616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9258300" y="3757613"/>
            <a:ext cx="7774782" cy="55268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09CAA00-2C3B-AFA2-8C9D-2B6DD7D3C4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2/8/2026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CA18875-2E3A-A89C-6298-927DCA402F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DD102E7-3C6A-0F8B-95A9-D1DA24FEA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0758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F775CF-0BF4-2557-34E0-B1A286595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1A0C08E-B681-ABA5-ECBF-BC77024A5C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2/8/2026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DADB9E-22CA-09D2-6013-23A897E9E8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279B7D-F572-500F-62F1-1D87A6943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0417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6F5CC23-3D06-EFE6-1AA0-E72D8F1F0B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2/8/2026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FB904F2-B7A0-1C69-D96E-0AC0F5D52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894970-2961-8327-ED7D-A4911E3A1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0143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55AC4-80E0-F1E6-F44A-9E1473A1B6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50EB62-D929-282D-EE35-687B78C5DD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4782" y="1481138"/>
            <a:ext cx="9258300" cy="7310438"/>
          </a:xfrm>
        </p:spPr>
        <p:txBody>
          <a:bodyPr/>
          <a:lstStyle>
            <a:lvl1pPr>
              <a:defRPr sz="4800"/>
            </a:lvl1pPr>
            <a:lvl2pPr>
              <a:defRPr sz="4200"/>
            </a:lvl2pPr>
            <a:lvl3pPr>
              <a:defRPr sz="3600"/>
            </a:lvl3pPr>
            <a:lvl4pPr>
              <a:defRPr sz="3000"/>
            </a:lvl4pPr>
            <a:lvl5pPr>
              <a:defRPr sz="3000"/>
            </a:lvl5pPr>
            <a:lvl6pPr>
              <a:defRPr sz="3000"/>
            </a:lvl6pPr>
            <a:lvl7pPr>
              <a:defRPr sz="3000"/>
            </a:lvl7pPr>
            <a:lvl8pPr>
              <a:defRPr sz="3000"/>
            </a:lvl8pPr>
            <a:lvl9pPr>
              <a:defRPr sz="3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E76189-5B3C-1F5E-F4DA-A5F13535EC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5AE2D3-F7F0-A1A0-10AA-B8EA106EA8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2/8/2026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3B7B95-3CF6-A579-28AB-A989FE3F4E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4EB069-87AD-49D4-09E0-BC20BE34C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0561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A9A23-B4DB-9799-0135-49AD02E4D9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3D2874F-9693-458A-C764-C18D82156AE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774782" y="1481138"/>
            <a:ext cx="9258300" cy="7310438"/>
          </a:xfrm>
        </p:spPr>
        <p:txBody>
          <a:bodyPr/>
          <a:lstStyle>
            <a:lvl1pPr marL="0" indent="0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B8D454-343E-03E5-3D36-5E1BB03790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A57C23-C348-8B21-8420-BC13D2FB7F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2/8/2026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327C7C-A7C3-0DD9-1749-BDAD16C2E2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351E69-79CA-1EB3-D77C-8A43CF0227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9294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D6B8415-5016-10FF-AE4F-53F9FBF9F7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83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9EF7E-004C-630D-B289-DE40BF6581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7300" y="2738438"/>
            <a:ext cx="15773400" cy="65270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007E5D-EFCB-69F3-33A4-1E55217A7E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2/8/2026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FFF49D-EBF2-2776-E2C3-96FE128131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78E70F-B2E7-0F99-BB06-17AED3F97F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2377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g"/><Relationship Id="rId3" Type="http://schemas.openxmlformats.org/officeDocument/2006/relationships/image" Target="../media/image6.png"/><Relationship Id="rId7" Type="http://schemas.openxmlformats.org/officeDocument/2006/relationships/image" Target="../media/image32.jp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7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eg"/><Relationship Id="rId3" Type="http://schemas.openxmlformats.org/officeDocument/2006/relationships/image" Target="../media/image8.jpeg"/><Relationship Id="rId7" Type="http://schemas.openxmlformats.org/officeDocument/2006/relationships/image" Target="../media/image10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7.svg"/><Relationship Id="rId10" Type="http://schemas.openxmlformats.org/officeDocument/2006/relationships/image" Target="../media/image36.jpg"/><Relationship Id="rId4" Type="http://schemas.openxmlformats.org/officeDocument/2006/relationships/image" Target="../media/image6.png"/><Relationship Id="rId9" Type="http://schemas.openxmlformats.org/officeDocument/2006/relationships/image" Target="../media/image35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jpg"/><Relationship Id="rId3" Type="http://schemas.openxmlformats.org/officeDocument/2006/relationships/image" Target="../media/image6.png"/><Relationship Id="rId7" Type="http://schemas.openxmlformats.org/officeDocument/2006/relationships/image" Target="../media/image37.jp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10" Type="http://schemas.openxmlformats.org/officeDocument/2006/relationships/image" Target="../media/image40.jpeg"/><Relationship Id="rId4" Type="http://schemas.openxmlformats.org/officeDocument/2006/relationships/image" Target="../media/image7.svg"/><Relationship Id="rId9" Type="http://schemas.openxmlformats.org/officeDocument/2006/relationships/image" Target="../media/image39.jp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jpeg"/><Relationship Id="rId13" Type="http://schemas.openxmlformats.org/officeDocument/2006/relationships/image" Target="../media/image47.jpeg"/><Relationship Id="rId3" Type="http://schemas.openxmlformats.org/officeDocument/2006/relationships/image" Target="../media/image6.png"/><Relationship Id="rId7" Type="http://schemas.openxmlformats.org/officeDocument/2006/relationships/image" Target="../media/image41.jpeg"/><Relationship Id="rId12" Type="http://schemas.openxmlformats.org/officeDocument/2006/relationships/image" Target="../media/image46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11" Type="http://schemas.openxmlformats.org/officeDocument/2006/relationships/image" Target="../media/image45.jpg"/><Relationship Id="rId5" Type="http://schemas.openxmlformats.org/officeDocument/2006/relationships/image" Target="../media/image9.png"/><Relationship Id="rId10" Type="http://schemas.openxmlformats.org/officeDocument/2006/relationships/image" Target="../media/image44.jpeg"/><Relationship Id="rId4" Type="http://schemas.openxmlformats.org/officeDocument/2006/relationships/image" Target="../media/image7.svg"/><Relationship Id="rId9" Type="http://schemas.openxmlformats.org/officeDocument/2006/relationships/image" Target="../media/image43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svg"/><Relationship Id="rId13" Type="http://schemas.openxmlformats.org/officeDocument/2006/relationships/image" Target="../media/image54.png"/><Relationship Id="rId18" Type="http://schemas.openxmlformats.org/officeDocument/2006/relationships/image" Target="../media/image59.svg"/><Relationship Id="rId3" Type="http://schemas.openxmlformats.org/officeDocument/2006/relationships/image" Target="../media/image6.png"/><Relationship Id="rId7" Type="http://schemas.openxmlformats.org/officeDocument/2006/relationships/image" Target="../media/image48.png"/><Relationship Id="rId12" Type="http://schemas.openxmlformats.org/officeDocument/2006/relationships/image" Target="../media/image53.svg"/><Relationship Id="rId17" Type="http://schemas.openxmlformats.org/officeDocument/2006/relationships/image" Target="../media/image58.png"/><Relationship Id="rId2" Type="http://schemas.openxmlformats.org/officeDocument/2006/relationships/image" Target="../media/image8.jpeg"/><Relationship Id="rId16" Type="http://schemas.openxmlformats.org/officeDocument/2006/relationships/image" Target="../media/image57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11" Type="http://schemas.openxmlformats.org/officeDocument/2006/relationships/image" Target="../media/image52.png"/><Relationship Id="rId5" Type="http://schemas.openxmlformats.org/officeDocument/2006/relationships/image" Target="../media/image9.png"/><Relationship Id="rId15" Type="http://schemas.openxmlformats.org/officeDocument/2006/relationships/image" Target="../media/image56.png"/><Relationship Id="rId10" Type="http://schemas.openxmlformats.org/officeDocument/2006/relationships/image" Target="../media/image51.svg"/><Relationship Id="rId4" Type="http://schemas.openxmlformats.org/officeDocument/2006/relationships/image" Target="../media/image7.svg"/><Relationship Id="rId9" Type="http://schemas.openxmlformats.org/officeDocument/2006/relationships/image" Target="../media/image50.png"/><Relationship Id="rId14" Type="http://schemas.openxmlformats.org/officeDocument/2006/relationships/image" Target="../media/image55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63.svg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12" Type="http://schemas.openxmlformats.org/officeDocument/2006/relationships/image" Target="../media/image62.png"/><Relationship Id="rId2" Type="http://schemas.openxmlformats.org/officeDocument/2006/relationships/image" Target="../media/image1.jpeg"/><Relationship Id="rId16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svg"/><Relationship Id="rId11" Type="http://schemas.openxmlformats.org/officeDocument/2006/relationships/hyperlink" Target="http://www.linkedin.com/in/urooj-ilyas" TargetMode="External"/><Relationship Id="rId5" Type="http://schemas.openxmlformats.org/officeDocument/2006/relationships/image" Target="../media/image60.png"/><Relationship Id="rId15" Type="http://schemas.openxmlformats.org/officeDocument/2006/relationships/image" Target="../media/image65.svg"/><Relationship Id="rId10" Type="http://schemas.openxmlformats.org/officeDocument/2006/relationships/hyperlink" Target="mailto:urooj007elyas@gmail.com" TargetMode="External"/><Relationship Id="rId4" Type="http://schemas.openxmlformats.org/officeDocument/2006/relationships/image" Target="../media/image5.svg"/><Relationship Id="rId9" Type="http://schemas.openxmlformats.org/officeDocument/2006/relationships/hyperlink" Target="mailto:urooj@kth.se" TargetMode="External"/><Relationship Id="rId14" Type="http://schemas.openxmlformats.org/officeDocument/2006/relationships/image" Target="../media/image6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mailto:urooj007elyas@gmail.com" TargetMode="External"/><Relationship Id="rId3" Type="http://schemas.openxmlformats.org/officeDocument/2006/relationships/image" Target="../media/image6.png"/><Relationship Id="rId7" Type="http://schemas.openxmlformats.org/officeDocument/2006/relationships/image" Target="../media/image11.jp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7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6.png"/><Relationship Id="rId7" Type="http://schemas.openxmlformats.org/officeDocument/2006/relationships/image" Target="../media/image12.jpg"/><Relationship Id="rId12" Type="http://schemas.openxmlformats.org/officeDocument/2006/relationships/image" Target="../media/image17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11" Type="http://schemas.openxmlformats.org/officeDocument/2006/relationships/image" Target="../media/image16.jpg"/><Relationship Id="rId5" Type="http://schemas.openxmlformats.org/officeDocument/2006/relationships/image" Target="../media/image9.png"/><Relationship Id="rId10" Type="http://schemas.openxmlformats.org/officeDocument/2006/relationships/image" Target="../media/image15.jpg"/><Relationship Id="rId4" Type="http://schemas.openxmlformats.org/officeDocument/2006/relationships/image" Target="../media/image7.svg"/><Relationship Id="rId9" Type="http://schemas.openxmlformats.org/officeDocument/2006/relationships/image" Target="../media/image14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6.png"/><Relationship Id="rId7" Type="http://schemas.openxmlformats.org/officeDocument/2006/relationships/image" Target="../media/image18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7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openxmlformats.org/officeDocument/2006/relationships/image" Target="../media/image6.png"/><Relationship Id="rId7" Type="http://schemas.openxmlformats.org/officeDocument/2006/relationships/image" Target="../media/image20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7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6.png"/><Relationship Id="rId7" Type="http://schemas.openxmlformats.org/officeDocument/2006/relationships/image" Target="../media/image22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7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6.png"/><Relationship Id="rId7" Type="http://schemas.openxmlformats.org/officeDocument/2006/relationships/image" Target="../media/image24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7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g"/><Relationship Id="rId3" Type="http://schemas.openxmlformats.org/officeDocument/2006/relationships/image" Target="../media/image6.png"/><Relationship Id="rId7" Type="http://schemas.openxmlformats.org/officeDocument/2006/relationships/image" Target="../media/image26.jp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7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g"/><Relationship Id="rId3" Type="http://schemas.openxmlformats.org/officeDocument/2006/relationships/image" Target="../media/image6.png"/><Relationship Id="rId7" Type="http://schemas.openxmlformats.org/officeDocument/2006/relationships/image" Target="../media/image28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10" Type="http://schemas.openxmlformats.org/officeDocument/2006/relationships/image" Target="../media/image31.jpeg"/><Relationship Id="rId4" Type="http://schemas.openxmlformats.org/officeDocument/2006/relationships/image" Target="../media/image7.svg"/><Relationship Id="rId9" Type="http://schemas.openxmlformats.org/officeDocument/2006/relationships/image" Target="../media/image3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3810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5111" b="-1511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2796843" y="3848100"/>
            <a:ext cx="12595557" cy="2619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501"/>
              </a:lnSpc>
              <a:spcBef>
                <a:spcPct val="0"/>
              </a:spcBef>
            </a:pPr>
            <a:r>
              <a:rPr lang="en-US" sz="15358" b="1" dirty="0">
                <a:solidFill>
                  <a:srgbClr val="071828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PORTFOLIO</a:t>
            </a:r>
          </a:p>
        </p:txBody>
      </p:sp>
      <p:sp>
        <p:nvSpPr>
          <p:cNvPr id="11" name="Freeform 11"/>
          <p:cNvSpPr/>
          <p:nvPr/>
        </p:nvSpPr>
        <p:spPr>
          <a:xfrm>
            <a:off x="13639800" y="495300"/>
            <a:ext cx="3863287" cy="258353"/>
          </a:xfrm>
          <a:custGeom>
            <a:avLst/>
            <a:gdLst/>
            <a:ahLst/>
            <a:cxnLst/>
            <a:rect l="l" t="t" r="r" b="b"/>
            <a:pathLst>
              <a:path w="3863286" h="258353">
                <a:moveTo>
                  <a:pt x="0" y="0"/>
                </a:moveTo>
                <a:lnTo>
                  <a:pt x="3863286" y="0"/>
                </a:lnTo>
                <a:lnTo>
                  <a:pt x="3863286" y="258354"/>
                </a:lnTo>
                <a:lnTo>
                  <a:pt x="0" y="2583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3" name="Freeform 13"/>
          <p:cNvSpPr/>
          <p:nvPr/>
        </p:nvSpPr>
        <p:spPr>
          <a:xfrm>
            <a:off x="2993390" y="6152025"/>
            <a:ext cx="571668" cy="571668"/>
          </a:xfrm>
          <a:custGeom>
            <a:avLst/>
            <a:gdLst/>
            <a:ahLst/>
            <a:cxnLst/>
            <a:rect l="l" t="t" r="r" b="b"/>
            <a:pathLst>
              <a:path w="571668" h="571668">
                <a:moveTo>
                  <a:pt x="0" y="0"/>
                </a:moveTo>
                <a:lnTo>
                  <a:pt x="571668" y="0"/>
                </a:lnTo>
                <a:lnTo>
                  <a:pt x="571668" y="571668"/>
                </a:lnTo>
                <a:lnTo>
                  <a:pt x="0" y="5716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>
            <a:off x="1279629" y="1028703"/>
            <a:ext cx="571668" cy="571668"/>
          </a:xfrm>
          <a:custGeom>
            <a:avLst/>
            <a:gdLst/>
            <a:ahLst/>
            <a:cxnLst/>
            <a:rect l="l" t="t" r="r" b="b"/>
            <a:pathLst>
              <a:path w="571668" h="571668">
                <a:moveTo>
                  <a:pt x="0" y="0"/>
                </a:moveTo>
                <a:lnTo>
                  <a:pt x="571668" y="0"/>
                </a:lnTo>
                <a:lnTo>
                  <a:pt x="571668" y="571668"/>
                </a:lnTo>
                <a:lnTo>
                  <a:pt x="0" y="5716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>
            <a:off x="16687635" y="8675621"/>
            <a:ext cx="571668" cy="571668"/>
          </a:xfrm>
          <a:custGeom>
            <a:avLst/>
            <a:gdLst/>
            <a:ahLst/>
            <a:cxnLst/>
            <a:rect l="l" t="t" r="r" b="b"/>
            <a:pathLst>
              <a:path w="571668" h="571668">
                <a:moveTo>
                  <a:pt x="0" y="0"/>
                </a:moveTo>
                <a:lnTo>
                  <a:pt x="571668" y="0"/>
                </a:lnTo>
                <a:lnTo>
                  <a:pt x="571668" y="571668"/>
                </a:lnTo>
                <a:lnTo>
                  <a:pt x="0" y="57166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6813969" y="3314700"/>
            <a:ext cx="3462388" cy="9805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62"/>
              </a:lnSpc>
              <a:spcBef>
                <a:spcPct val="0"/>
              </a:spcBef>
            </a:pPr>
            <a:r>
              <a:rPr lang="en-US" sz="5831" spc="-233" dirty="0">
                <a:solidFill>
                  <a:srgbClr val="C00000"/>
                </a:solidFill>
                <a:latin typeface="Arial" panose="020B0604020202020204" pitchFamily="34" charset="0"/>
                <a:ea typeface="Saifah Font TH"/>
                <a:cs typeface="Arial" panose="020B0604020202020204" pitchFamily="34" charset="0"/>
                <a:sym typeface="Saifah Font TH"/>
              </a:rPr>
              <a:t>Urooj Ilyas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5888319" y="8840069"/>
            <a:ext cx="682108" cy="2680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99"/>
              </a:lnSpc>
              <a:spcBef>
                <a:spcPct val="0"/>
              </a:spcBef>
            </a:pPr>
            <a:r>
              <a:rPr lang="en-US" sz="1571" b="1">
                <a:solidFill>
                  <a:srgbClr val="D54344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2025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5111" b="-15111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816425" y="1028700"/>
            <a:ext cx="16655159" cy="8476779"/>
            <a:chOff x="0" y="0"/>
            <a:chExt cx="4386544" cy="223256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386543" cy="2232567"/>
            </a:xfrm>
            <a:custGeom>
              <a:avLst/>
              <a:gdLst/>
              <a:ahLst/>
              <a:cxnLst/>
              <a:rect l="l" t="t" r="r" b="b"/>
              <a:pathLst>
                <a:path w="4386543" h="2232567">
                  <a:moveTo>
                    <a:pt x="23707" y="0"/>
                  </a:moveTo>
                  <a:lnTo>
                    <a:pt x="4362837" y="0"/>
                  </a:lnTo>
                  <a:cubicBezTo>
                    <a:pt x="4375930" y="0"/>
                    <a:pt x="4386543" y="10614"/>
                    <a:pt x="4386543" y="23707"/>
                  </a:cubicBezTo>
                  <a:lnTo>
                    <a:pt x="4386543" y="2208860"/>
                  </a:lnTo>
                  <a:cubicBezTo>
                    <a:pt x="4386543" y="2221953"/>
                    <a:pt x="4375930" y="2232567"/>
                    <a:pt x="4362837" y="2232567"/>
                  </a:cubicBezTo>
                  <a:lnTo>
                    <a:pt x="23707" y="2232567"/>
                  </a:lnTo>
                  <a:cubicBezTo>
                    <a:pt x="10614" y="2232567"/>
                    <a:pt x="0" y="2221953"/>
                    <a:pt x="0" y="2208860"/>
                  </a:cubicBezTo>
                  <a:lnTo>
                    <a:pt x="0" y="23707"/>
                  </a:lnTo>
                  <a:cubicBezTo>
                    <a:pt x="0" y="10614"/>
                    <a:pt x="10614" y="0"/>
                    <a:pt x="2370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4386544" cy="22611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9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195662" y="1345417"/>
            <a:ext cx="571668" cy="571668"/>
          </a:xfrm>
          <a:custGeom>
            <a:avLst/>
            <a:gdLst/>
            <a:ahLst/>
            <a:cxnLst/>
            <a:rect l="l" t="t" r="r" b="b"/>
            <a:pathLst>
              <a:path w="571668" h="571668">
                <a:moveTo>
                  <a:pt x="0" y="0"/>
                </a:moveTo>
                <a:lnTo>
                  <a:pt x="571668" y="0"/>
                </a:lnTo>
                <a:lnTo>
                  <a:pt x="571668" y="571668"/>
                </a:lnTo>
                <a:lnTo>
                  <a:pt x="0" y="5716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AutoShape 7"/>
          <p:cNvSpPr/>
          <p:nvPr/>
        </p:nvSpPr>
        <p:spPr>
          <a:xfrm>
            <a:off x="816425" y="2319849"/>
            <a:ext cx="16655159" cy="0"/>
          </a:xfrm>
          <a:prstGeom prst="line">
            <a:avLst/>
          </a:prstGeom>
          <a:ln w="38100" cap="flat">
            <a:solidFill>
              <a:srgbClr val="D5434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16247242" y="8266307"/>
            <a:ext cx="571668" cy="571668"/>
          </a:xfrm>
          <a:custGeom>
            <a:avLst/>
            <a:gdLst/>
            <a:ahLst/>
            <a:cxnLst/>
            <a:rect l="l" t="t" r="r" b="b"/>
            <a:pathLst>
              <a:path w="571668" h="571668">
                <a:moveTo>
                  <a:pt x="0" y="0"/>
                </a:moveTo>
                <a:lnTo>
                  <a:pt x="571668" y="0"/>
                </a:lnTo>
                <a:lnTo>
                  <a:pt x="571668" y="571668"/>
                </a:lnTo>
                <a:lnTo>
                  <a:pt x="0" y="5716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TextBox 15"/>
          <p:cNvSpPr txBox="1"/>
          <p:nvPr/>
        </p:nvSpPr>
        <p:spPr>
          <a:xfrm>
            <a:off x="5343882" y="1183492"/>
            <a:ext cx="7301775" cy="913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06"/>
              </a:lnSpc>
              <a:spcBef>
                <a:spcPct val="0"/>
              </a:spcBef>
            </a:pPr>
            <a:r>
              <a:rPr lang="en-US" sz="5361" b="1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Work Experience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107880" y="3478060"/>
            <a:ext cx="8949858" cy="24064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891" indent="-342891">
              <a:lnSpc>
                <a:spcPts val="269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400" spc="99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Worked in Sharjah, UAE for 2 years after bachelors in Marketing and Engineering Consultancy.</a:t>
            </a:r>
          </a:p>
          <a:p>
            <a:pPr marL="342891" indent="-342891">
              <a:lnSpc>
                <a:spcPts val="269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sz="2400" spc="99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342891" indent="-342891">
              <a:lnSpc>
                <a:spcPts val="269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400" spc="99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Handled multiple clients and deliverables.</a:t>
            </a:r>
          </a:p>
          <a:p>
            <a:pPr marL="342891" indent="-342891">
              <a:lnSpc>
                <a:spcPts val="269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sz="2400" spc="99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342891" indent="-342891">
              <a:lnSpc>
                <a:spcPts val="269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400" spc="99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Was the face of AIE in multiple conferences. </a:t>
            </a:r>
          </a:p>
          <a:p>
            <a:pPr algn="just">
              <a:lnSpc>
                <a:spcPts val="2699"/>
              </a:lnSpc>
              <a:spcBef>
                <a:spcPct val="0"/>
              </a:spcBef>
            </a:pPr>
            <a:endParaRPr lang="en-US" sz="1928" spc="99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107880" y="2324100"/>
            <a:ext cx="8949859" cy="9287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162"/>
              </a:lnSpc>
              <a:spcBef>
                <a:spcPct val="0"/>
              </a:spcBef>
            </a:pPr>
            <a:r>
              <a:rPr lang="en-US" sz="4400" spc="-233" dirty="0">
                <a:solidFill>
                  <a:srgbClr val="D54344"/>
                </a:solidFill>
                <a:latin typeface="Arial" panose="020B0604020202020204" pitchFamily="34" charset="0"/>
                <a:ea typeface="Saifah Font TH"/>
                <a:cs typeface="Arial" panose="020B0604020202020204" pitchFamily="34" charset="0"/>
                <a:sym typeface="Saifah Font TH"/>
              </a:rPr>
              <a:t>AIE - Engineer &amp; Sustainability Lead 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0697536" y="8209154"/>
            <a:ext cx="3181377" cy="3400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59"/>
              </a:lnSpc>
              <a:spcBef>
                <a:spcPct val="0"/>
              </a:spcBef>
            </a:pPr>
            <a:r>
              <a:rPr lang="en-US" sz="1971" spc="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graphic designer</a:t>
            </a:r>
          </a:p>
        </p:txBody>
      </p:sp>
      <p:sp>
        <p:nvSpPr>
          <p:cNvPr id="23" name="Freeform 23"/>
          <p:cNvSpPr/>
          <p:nvPr/>
        </p:nvSpPr>
        <p:spPr>
          <a:xfrm>
            <a:off x="16247242" y="2732073"/>
            <a:ext cx="571668" cy="571668"/>
          </a:xfrm>
          <a:custGeom>
            <a:avLst/>
            <a:gdLst/>
            <a:ahLst/>
            <a:cxnLst/>
            <a:rect l="l" t="t" r="r" b="b"/>
            <a:pathLst>
              <a:path w="571668" h="571668">
                <a:moveTo>
                  <a:pt x="0" y="0"/>
                </a:moveTo>
                <a:lnTo>
                  <a:pt x="571668" y="0"/>
                </a:lnTo>
                <a:lnTo>
                  <a:pt x="571668" y="571668"/>
                </a:lnTo>
                <a:lnTo>
                  <a:pt x="0" y="5716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30" name="Picture 29" descr="A group of people posing for a photo&#10;&#10;AI-generated content may be incorrect.">
            <a:extLst>
              <a:ext uri="{FF2B5EF4-FFF2-40B4-BE49-F238E27FC236}">
                <a16:creationId xmlns:a16="http://schemas.microsoft.com/office/drawing/2014/main" id="{48848FE3-01CE-9223-67BD-11C9E6E2D81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6993" y="6109668"/>
            <a:ext cx="6417745" cy="3276940"/>
          </a:xfrm>
          <a:prstGeom prst="roundRect">
            <a:avLst>
              <a:gd name="adj" fmla="val 5392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32" name="Picture 31" descr="A group of people standing around a desk&#10;&#10;AI-generated content may be incorrect.">
            <a:extLst>
              <a:ext uri="{FF2B5EF4-FFF2-40B4-BE49-F238E27FC236}">
                <a16:creationId xmlns:a16="http://schemas.microsoft.com/office/drawing/2014/main" id="{04CC0641-CFBB-A9C3-A88E-C66F48D87A7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5"/>
          <a:stretch/>
        </p:blipFill>
        <p:spPr>
          <a:xfrm>
            <a:off x="10349195" y="2588891"/>
            <a:ext cx="5726216" cy="6644299"/>
          </a:xfrm>
          <a:prstGeom prst="roundRect">
            <a:avLst>
              <a:gd name="adj" fmla="val 4458"/>
            </a:avLst>
          </a:prstGeom>
          <a:ln>
            <a:noFill/>
          </a:ln>
          <a:effectLst/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C8E2AA8-668B-3DF2-79B5-B15CF446CACD}"/>
              </a:ext>
            </a:extLst>
          </p:cNvPr>
          <p:cNvSpPr txBox="1"/>
          <p:nvPr/>
        </p:nvSpPr>
        <p:spPr>
          <a:xfrm>
            <a:off x="12322625" y="1287457"/>
            <a:ext cx="558437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4000" spc="-233" dirty="0">
                <a:solidFill>
                  <a:srgbClr val="D54344"/>
                </a:solidFill>
                <a:latin typeface="Arial" panose="020B0604020202020204" pitchFamily="34" charset="0"/>
                <a:ea typeface="Saifah Font TH"/>
                <a:cs typeface="Arial" panose="020B0604020202020204" pitchFamily="34" charset="0"/>
                <a:sym typeface="Saifah Font TH"/>
              </a:rPr>
              <a:t>April 2022 – July 2024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5111" b="-15111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707412" y="946484"/>
            <a:ext cx="16655159" cy="8476779"/>
            <a:chOff x="0" y="0"/>
            <a:chExt cx="4386544" cy="223256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386543" cy="2232567"/>
            </a:xfrm>
            <a:custGeom>
              <a:avLst/>
              <a:gdLst/>
              <a:ahLst/>
              <a:cxnLst/>
              <a:rect l="l" t="t" r="r" b="b"/>
              <a:pathLst>
                <a:path w="4386543" h="2232567">
                  <a:moveTo>
                    <a:pt x="23707" y="0"/>
                  </a:moveTo>
                  <a:lnTo>
                    <a:pt x="4362837" y="0"/>
                  </a:lnTo>
                  <a:cubicBezTo>
                    <a:pt x="4375930" y="0"/>
                    <a:pt x="4386543" y="10614"/>
                    <a:pt x="4386543" y="23707"/>
                  </a:cubicBezTo>
                  <a:lnTo>
                    <a:pt x="4386543" y="2208860"/>
                  </a:lnTo>
                  <a:cubicBezTo>
                    <a:pt x="4386543" y="2221953"/>
                    <a:pt x="4375930" y="2232567"/>
                    <a:pt x="4362837" y="2232567"/>
                  </a:cubicBezTo>
                  <a:lnTo>
                    <a:pt x="23707" y="2232567"/>
                  </a:lnTo>
                  <a:cubicBezTo>
                    <a:pt x="10614" y="2232567"/>
                    <a:pt x="0" y="2221953"/>
                    <a:pt x="0" y="2208860"/>
                  </a:cubicBezTo>
                  <a:lnTo>
                    <a:pt x="0" y="23707"/>
                  </a:lnTo>
                  <a:cubicBezTo>
                    <a:pt x="0" y="10614"/>
                    <a:pt x="10614" y="0"/>
                    <a:pt x="2370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4386544" cy="22611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9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195662" y="1345417"/>
            <a:ext cx="571668" cy="571668"/>
          </a:xfrm>
          <a:custGeom>
            <a:avLst/>
            <a:gdLst/>
            <a:ahLst/>
            <a:cxnLst/>
            <a:rect l="l" t="t" r="r" b="b"/>
            <a:pathLst>
              <a:path w="571668" h="571668">
                <a:moveTo>
                  <a:pt x="0" y="0"/>
                </a:moveTo>
                <a:lnTo>
                  <a:pt x="571668" y="0"/>
                </a:lnTo>
                <a:lnTo>
                  <a:pt x="571668" y="571668"/>
                </a:lnTo>
                <a:lnTo>
                  <a:pt x="0" y="5716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AutoShape 7"/>
          <p:cNvSpPr/>
          <p:nvPr/>
        </p:nvSpPr>
        <p:spPr>
          <a:xfrm>
            <a:off x="816425" y="2319849"/>
            <a:ext cx="16655159" cy="0"/>
          </a:xfrm>
          <a:prstGeom prst="line">
            <a:avLst/>
          </a:prstGeom>
          <a:ln w="38100" cap="flat">
            <a:solidFill>
              <a:srgbClr val="D5434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16247242" y="8266307"/>
            <a:ext cx="571668" cy="571668"/>
          </a:xfrm>
          <a:custGeom>
            <a:avLst/>
            <a:gdLst/>
            <a:ahLst/>
            <a:cxnLst/>
            <a:rect l="l" t="t" r="r" b="b"/>
            <a:pathLst>
              <a:path w="571668" h="571668">
                <a:moveTo>
                  <a:pt x="0" y="0"/>
                </a:moveTo>
                <a:lnTo>
                  <a:pt x="571668" y="0"/>
                </a:lnTo>
                <a:lnTo>
                  <a:pt x="571668" y="571668"/>
                </a:lnTo>
                <a:lnTo>
                  <a:pt x="0" y="57166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TextBox 15"/>
          <p:cNvSpPr txBox="1"/>
          <p:nvPr/>
        </p:nvSpPr>
        <p:spPr>
          <a:xfrm>
            <a:off x="3581400" y="1183492"/>
            <a:ext cx="10884253" cy="9138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506"/>
              </a:lnSpc>
              <a:spcBef>
                <a:spcPct val="0"/>
              </a:spcBef>
            </a:pPr>
            <a:r>
              <a:rPr lang="en-US" sz="5361" b="1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Student Leadership Experience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89931" y="6210300"/>
            <a:ext cx="9501869" cy="31302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891" indent="-342891">
              <a:lnSpc>
                <a:spcPts val="269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800" spc="99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Peer Leader and Team Leader for 2 years at AUS</a:t>
            </a:r>
          </a:p>
          <a:p>
            <a:pPr marL="342891" indent="-342891">
              <a:lnSpc>
                <a:spcPts val="269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sz="2800" spc="99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342891" indent="-342891">
              <a:lnSpc>
                <a:spcPts val="269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800" spc="99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CEN Ambassador for my program </a:t>
            </a:r>
          </a:p>
          <a:p>
            <a:pPr marL="342891" indent="-342891">
              <a:lnSpc>
                <a:spcPts val="269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sz="2800" spc="99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342891" indent="-342891">
              <a:lnSpc>
                <a:spcPts val="269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800" spc="99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Part of First Year Student Mentorship Program</a:t>
            </a:r>
          </a:p>
          <a:p>
            <a:pPr>
              <a:lnSpc>
                <a:spcPts val="2699"/>
              </a:lnSpc>
              <a:spcBef>
                <a:spcPct val="0"/>
              </a:spcBef>
            </a:pPr>
            <a:endParaRPr lang="en-US" sz="2800" spc="99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342891" indent="-342891">
              <a:lnSpc>
                <a:spcPts val="269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800" spc="99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Mentored multiple students (one-to-one)</a:t>
            </a:r>
          </a:p>
          <a:p>
            <a:pPr marL="342891" indent="-342891">
              <a:lnSpc>
                <a:spcPts val="269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sz="2800" spc="99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342891" indent="-342891">
              <a:lnSpc>
                <a:spcPts val="269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800" spc="99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Delivered numerous study skills workshops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906000" y="2245189"/>
            <a:ext cx="7059352" cy="9171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162"/>
              </a:lnSpc>
              <a:spcBef>
                <a:spcPct val="0"/>
              </a:spcBef>
            </a:pPr>
            <a:r>
              <a:rPr lang="en-US" sz="4400" spc="-233" dirty="0">
                <a:solidFill>
                  <a:srgbClr val="D54344"/>
                </a:solidFill>
                <a:latin typeface="Arial" panose="020B0604020202020204" pitchFamily="34" charset="0"/>
                <a:ea typeface="Saifah Font TH"/>
                <a:cs typeface="Arial" panose="020B0604020202020204" pitchFamily="34" charset="0"/>
                <a:sym typeface="Saifah Font TH"/>
              </a:rPr>
              <a:t>Student Leadership Program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0697536" y="8209154"/>
            <a:ext cx="3181377" cy="3400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59"/>
              </a:lnSpc>
              <a:spcBef>
                <a:spcPct val="0"/>
              </a:spcBef>
            </a:pPr>
            <a:r>
              <a:rPr lang="en-US" sz="1971" spc="1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graphic designer</a:t>
            </a:r>
          </a:p>
        </p:txBody>
      </p:sp>
      <p:pic>
        <p:nvPicPr>
          <p:cNvPr id="28" name="Picture 27" descr="A group of people posing for a photo&#10;&#10;AI-generated content may be incorrect.">
            <a:extLst>
              <a:ext uri="{FF2B5EF4-FFF2-40B4-BE49-F238E27FC236}">
                <a16:creationId xmlns:a16="http://schemas.microsoft.com/office/drawing/2014/main" id="{DD125C6A-3525-C413-7F2F-D0CC4D03EED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90" b="37407"/>
          <a:stretch/>
        </p:blipFill>
        <p:spPr>
          <a:xfrm>
            <a:off x="1075248" y="2476500"/>
            <a:ext cx="4030152" cy="3510633"/>
          </a:xfrm>
          <a:prstGeom prst="roundRect">
            <a:avLst>
              <a:gd name="adj" fmla="val 3431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9" name="Picture 28" descr="A group of people posing for a photo&#10;&#10;AI-generated content may be incorrect.">
            <a:extLst>
              <a:ext uri="{FF2B5EF4-FFF2-40B4-BE49-F238E27FC236}">
                <a16:creationId xmlns:a16="http://schemas.microsoft.com/office/drawing/2014/main" id="{8AF08ED4-38E5-8B23-3C26-53DE61CE52FA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90" b="44441"/>
          <a:stretch/>
        </p:blipFill>
        <p:spPr>
          <a:xfrm>
            <a:off x="5334000" y="2486712"/>
            <a:ext cx="4255747" cy="3510635"/>
          </a:xfrm>
          <a:prstGeom prst="roundRect">
            <a:avLst>
              <a:gd name="adj" fmla="val 3888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31" name="Picture 30" descr="A screenshot of a video chat&#10;&#10;AI-generated content may be incorrect.">
            <a:extLst>
              <a:ext uri="{FF2B5EF4-FFF2-40B4-BE49-F238E27FC236}">
                <a16:creationId xmlns:a16="http://schemas.microsoft.com/office/drawing/2014/main" id="{3E378923-D256-4DFF-275F-99279856F7E5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04" b="38359"/>
          <a:stretch/>
        </p:blipFill>
        <p:spPr>
          <a:xfrm>
            <a:off x="11403626" y="3693215"/>
            <a:ext cx="4734603" cy="5157528"/>
          </a:xfrm>
          <a:prstGeom prst="roundRect">
            <a:avLst>
              <a:gd name="adj" fmla="val 3888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5111" b="-15111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816425" y="1028700"/>
            <a:ext cx="16655159" cy="8476779"/>
            <a:chOff x="0" y="0"/>
            <a:chExt cx="4386544" cy="223256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386543" cy="2232567"/>
            </a:xfrm>
            <a:custGeom>
              <a:avLst/>
              <a:gdLst/>
              <a:ahLst/>
              <a:cxnLst/>
              <a:rect l="l" t="t" r="r" b="b"/>
              <a:pathLst>
                <a:path w="4386543" h="2232567">
                  <a:moveTo>
                    <a:pt x="23707" y="0"/>
                  </a:moveTo>
                  <a:lnTo>
                    <a:pt x="4362837" y="0"/>
                  </a:lnTo>
                  <a:cubicBezTo>
                    <a:pt x="4375930" y="0"/>
                    <a:pt x="4386543" y="10614"/>
                    <a:pt x="4386543" y="23707"/>
                  </a:cubicBezTo>
                  <a:lnTo>
                    <a:pt x="4386543" y="2208860"/>
                  </a:lnTo>
                  <a:cubicBezTo>
                    <a:pt x="4386543" y="2221953"/>
                    <a:pt x="4375930" y="2232567"/>
                    <a:pt x="4362837" y="2232567"/>
                  </a:cubicBezTo>
                  <a:lnTo>
                    <a:pt x="23707" y="2232567"/>
                  </a:lnTo>
                  <a:cubicBezTo>
                    <a:pt x="10614" y="2232567"/>
                    <a:pt x="0" y="2221953"/>
                    <a:pt x="0" y="2208860"/>
                  </a:cubicBezTo>
                  <a:lnTo>
                    <a:pt x="0" y="23707"/>
                  </a:lnTo>
                  <a:cubicBezTo>
                    <a:pt x="0" y="10614"/>
                    <a:pt x="10614" y="0"/>
                    <a:pt x="2370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4386544" cy="22611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9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195662" y="1345417"/>
            <a:ext cx="571668" cy="571668"/>
          </a:xfrm>
          <a:custGeom>
            <a:avLst/>
            <a:gdLst/>
            <a:ahLst/>
            <a:cxnLst/>
            <a:rect l="l" t="t" r="r" b="b"/>
            <a:pathLst>
              <a:path w="571668" h="571668">
                <a:moveTo>
                  <a:pt x="0" y="0"/>
                </a:moveTo>
                <a:lnTo>
                  <a:pt x="571668" y="0"/>
                </a:lnTo>
                <a:lnTo>
                  <a:pt x="571668" y="571668"/>
                </a:lnTo>
                <a:lnTo>
                  <a:pt x="0" y="5716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AutoShape 7"/>
          <p:cNvSpPr/>
          <p:nvPr/>
        </p:nvSpPr>
        <p:spPr>
          <a:xfrm>
            <a:off x="816425" y="2319849"/>
            <a:ext cx="16655159" cy="0"/>
          </a:xfrm>
          <a:prstGeom prst="line">
            <a:avLst/>
          </a:prstGeom>
          <a:ln w="38100" cap="flat">
            <a:solidFill>
              <a:srgbClr val="D5434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2971799" y="1183492"/>
            <a:ext cx="13698583" cy="9138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506"/>
              </a:lnSpc>
              <a:spcBef>
                <a:spcPct val="0"/>
              </a:spcBef>
            </a:pPr>
            <a:r>
              <a:rPr lang="en-US" sz="5361" b="1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Conference and Board Experience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481492" y="3665770"/>
            <a:ext cx="14255808" cy="22934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44" indent="-285744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600" spc="88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Part of Model Congress Executive Board as a Secretary of Research  -twice</a:t>
            </a:r>
          </a:p>
          <a:p>
            <a:pPr marL="285744" indent="-285744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600" spc="88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Led a team of 20 researchers, training them and assigning deliverables for the conference with 1000 participants from all the schools in UAE.</a:t>
            </a:r>
          </a:p>
          <a:p>
            <a:pPr marL="285744" indent="-285744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600" spc="88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Delivered numerous workshops to high school students on research tips</a:t>
            </a:r>
          </a:p>
          <a:p>
            <a:pPr marL="285744" indent="-285744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600" spc="88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Judged committee discussions </a:t>
            </a:r>
          </a:p>
          <a:p>
            <a:pPr marL="285744" indent="-285744">
              <a:lnSpc>
                <a:spcPts val="241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sz="1728" spc="88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3" name="Freeform 13"/>
          <p:cNvSpPr/>
          <p:nvPr/>
        </p:nvSpPr>
        <p:spPr>
          <a:xfrm>
            <a:off x="16247242" y="8266307"/>
            <a:ext cx="571668" cy="571668"/>
          </a:xfrm>
          <a:custGeom>
            <a:avLst/>
            <a:gdLst/>
            <a:ahLst/>
            <a:cxnLst/>
            <a:rect l="l" t="t" r="r" b="b"/>
            <a:pathLst>
              <a:path w="571668" h="571668">
                <a:moveTo>
                  <a:pt x="0" y="0"/>
                </a:moveTo>
                <a:lnTo>
                  <a:pt x="571668" y="0"/>
                </a:lnTo>
                <a:lnTo>
                  <a:pt x="571668" y="571668"/>
                </a:lnTo>
                <a:lnTo>
                  <a:pt x="0" y="5716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>
            <a:off x="16670382" y="8552142"/>
            <a:ext cx="571668" cy="571668"/>
          </a:xfrm>
          <a:custGeom>
            <a:avLst/>
            <a:gdLst/>
            <a:ahLst/>
            <a:cxnLst/>
            <a:rect l="l" t="t" r="r" b="b"/>
            <a:pathLst>
              <a:path w="571668" h="571668">
                <a:moveTo>
                  <a:pt x="0" y="0"/>
                </a:moveTo>
                <a:lnTo>
                  <a:pt x="571668" y="0"/>
                </a:lnTo>
                <a:lnTo>
                  <a:pt x="571668" y="571668"/>
                </a:lnTo>
                <a:lnTo>
                  <a:pt x="0" y="5716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1335639" y="2588564"/>
            <a:ext cx="8110624" cy="8084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945"/>
              </a:lnSpc>
              <a:spcBef>
                <a:spcPct val="0"/>
              </a:spcBef>
            </a:pPr>
            <a:r>
              <a:rPr lang="en-US" sz="4961" spc="-199" dirty="0">
                <a:solidFill>
                  <a:srgbClr val="D54344"/>
                </a:solidFill>
                <a:latin typeface="Arial" panose="020B0604020202020204" pitchFamily="34" charset="0"/>
                <a:ea typeface="Saifah Font TH"/>
                <a:cs typeface="Arial" panose="020B0604020202020204" pitchFamily="34" charset="0"/>
                <a:sym typeface="Saifah Font TH"/>
              </a:rPr>
              <a:t>Executive Board Member</a:t>
            </a:r>
          </a:p>
        </p:txBody>
      </p:sp>
      <p:pic>
        <p:nvPicPr>
          <p:cNvPr id="32" name="Picture 31" descr="A group of people in a room&#10;&#10;AI-generated content may be incorrect.">
            <a:extLst>
              <a:ext uri="{FF2B5EF4-FFF2-40B4-BE49-F238E27FC236}">
                <a16:creationId xmlns:a16="http://schemas.microsoft.com/office/drawing/2014/main" id="{9DCD4C86-14CE-5931-D75E-404D1D505B2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897" b="37037"/>
          <a:stretch/>
        </p:blipFill>
        <p:spPr>
          <a:xfrm>
            <a:off x="907579" y="6071795"/>
            <a:ext cx="4206808" cy="3295004"/>
          </a:xfrm>
          <a:prstGeom prst="roundRect">
            <a:avLst>
              <a:gd name="adj" fmla="val 3431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33" name="Picture 32" descr="A screenshot of a video&#10;&#10;AI-generated content may be incorrect.">
            <a:extLst>
              <a:ext uri="{FF2B5EF4-FFF2-40B4-BE49-F238E27FC236}">
                <a16:creationId xmlns:a16="http://schemas.microsoft.com/office/drawing/2014/main" id="{5BD72EBD-B2DB-DA5C-1059-D7DFD50C053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89" b="52745"/>
          <a:stretch/>
        </p:blipFill>
        <p:spPr>
          <a:xfrm>
            <a:off x="5227792" y="6057900"/>
            <a:ext cx="4162504" cy="3324539"/>
          </a:xfrm>
          <a:prstGeom prst="roundRect">
            <a:avLst>
              <a:gd name="adj" fmla="val 3431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34" name="Picture 33" descr="A screenshot of a screen shot of a group of people sitting in a room&#10;&#10;AI-generated content may be incorrect.">
            <a:extLst>
              <a:ext uri="{FF2B5EF4-FFF2-40B4-BE49-F238E27FC236}">
                <a16:creationId xmlns:a16="http://schemas.microsoft.com/office/drawing/2014/main" id="{B84FDD3C-7761-A3A8-741E-718011BFA71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53" b="53334"/>
          <a:stretch/>
        </p:blipFill>
        <p:spPr>
          <a:xfrm>
            <a:off x="9503703" y="6102995"/>
            <a:ext cx="4030152" cy="3295005"/>
          </a:xfrm>
          <a:prstGeom prst="roundRect">
            <a:avLst>
              <a:gd name="adj" fmla="val 3431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35" name="Picture 34" descr="A group of people holding signs&#10;&#10;AI-generated content may be incorrect.">
            <a:extLst>
              <a:ext uri="{FF2B5EF4-FFF2-40B4-BE49-F238E27FC236}">
                <a16:creationId xmlns:a16="http://schemas.microsoft.com/office/drawing/2014/main" id="{FC6E4342-3E87-B901-EDBD-8513407682DE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90" b="48518"/>
          <a:stretch/>
        </p:blipFill>
        <p:spPr>
          <a:xfrm>
            <a:off x="13647265" y="6111165"/>
            <a:ext cx="3763895" cy="3295007"/>
          </a:xfrm>
          <a:prstGeom prst="roundRect">
            <a:avLst>
              <a:gd name="adj" fmla="val 3431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5111" b="-15111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816425" y="1028700"/>
            <a:ext cx="16655159" cy="8476779"/>
            <a:chOff x="0" y="0"/>
            <a:chExt cx="4386544" cy="223256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386543" cy="2232567"/>
            </a:xfrm>
            <a:custGeom>
              <a:avLst/>
              <a:gdLst/>
              <a:ahLst/>
              <a:cxnLst/>
              <a:rect l="l" t="t" r="r" b="b"/>
              <a:pathLst>
                <a:path w="4386543" h="2232567">
                  <a:moveTo>
                    <a:pt x="23707" y="0"/>
                  </a:moveTo>
                  <a:lnTo>
                    <a:pt x="4362837" y="0"/>
                  </a:lnTo>
                  <a:cubicBezTo>
                    <a:pt x="4375930" y="0"/>
                    <a:pt x="4386543" y="10614"/>
                    <a:pt x="4386543" y="23707"/>
                  </a:cubicBezTo>
                  <a:lnTo>
                    <a:pt x="4386543" y="2208860"/>
                  </a:lnTo>
                  <a:cubicBezTo>
                    <a:pt x="4386543" y="2221953"/>
                    <a:pt x="4375930" y="2232567"/>
                    <a:pt x="4362837" y="2232567"/>
                  </a:cubicBezTo>
                  <a:lnTo>
                    <a:pt x="23707" y="2232567"/>
                  </a:lnTo>
                  <a:cubicBezTo>
                    <a:pt x="10614" y="2232567"/>
                    <a:pt x="0" y="2221953"/>
                    <a:pt x="0" y="2208860"/>
                  </a:cubicBezTo>
                  <a:lnTo>
                    <a:pt x="0" y="23707"/>
                  </a:lnTo>
                  <a:cubicBezTo>
                    <a:pt x="0" y="10614"/>
                    <a:pt x="10614" y="0"/>
                    <a:pt x="2370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US" b="1" dirty="0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4386544" cy="22611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99"/>
                </a:lnSpc>
              </a:pPr>
              <a:endParaRPr b="1"/>
            </a:p>
          </p:txBody>
        </p:sp>
      </p:grpSp>
      <p:sp>
        <p:nvSpPr>
          <p:cNvPr id="6" name="Freeform 6"/>
          <p:cNvSpPr/>
          <p:nvPr/>
        </p:nvSpPr>
        <p:spPr>
          <a:xfrm>
            <a:off x="1195662" y="1345417"/>
            <a:ext cx="571668" cy="571668"/>
          </a:xfrm>
          <a:custGeom>
            <a:avLst/>
            <a:gdLst/>
            <a:ahLst/>
            <a:cxnLst/>
            <a:rect l="l" t="t" r="r" b="b"/>
            <a:pathLst>
              <a:path w="571668" h="571668">
                <a:moveTo>
                  <a:pt x="0" y="0"/>
                </a:moveTo>
                <a:lnTo>
                  <a:pt x="571668" y="0"/>
                </a:lnTo>
                <a:lnTo>
                  <a:pt x="571668" y="571668"/>
                </a:lnTo>
                <a:lnTo>
                  <a:pt x="0" y="5716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AutoShape 7"/>
          <p:cNvSpPr/>
          <p:nvPr/>
        </p:nvSpPr>
        <p:spPr>
          <a:xfrm>
            <a:off x="816425" y="2319849"/>
            <a:ext cx="16655159" cy="0"/>
          </a:xfrm>
          <a:prstGeom prst="line">
            <a:avLst/>
          </a:prstGeom>
          <a:ln w="38100" cap="flat">
            <a:solidFill>
              <a:srgbClr val="D5434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16247242" y="8266307"/>
            <a:ext cx="571668" cy="571668"/>
          </a:xfrm>
          <a:custGeom>
            <a:avLst/>
            <a:gdLst/>
            <a:ahLst/>
            <a:cxnLst/>
            <a:rect l="l" t="t" r="r" b="b"/>
            <a:pathLst>
              <a:path w="571668" h="571668">
                <a:moveTo>
                  <a:pt x="0" y="0"/>
                </a:moveTo>
                <a:lnTo>
                  <a:pt x="571668" y="0"/>
                </a:lnTo>
                <a:lnTo>
                  <a:pt x="571668" y="571668"/>
                </a:lnTo>
                <a:lnTo>
                  <a:pt x="0" y="5716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1969807" y="8062081"/>
            <a:ext cx="4246483" cy="1196219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199"/>
              </a:lnSpc>
            </a:pPr>
            <a:endParaRPr/>
          </a:p>
        </p:txBody>
      </p:sp>
      <p:sp>
        <p:nvSpPr>
          <p:cNvPr id="17" name="Freeform 17"/>
          <p:cNvSpPr/>
          <p:nvPr/>
        </p:nvSpPr>
        <p:spPr>
          <a:xfrm>
            <a:off x="16247242" y="2732073"/>
            <a:ext cx="571668" cy="571668"/>
          </a:xfrm>
          <a:custGeom>
            <a:avLst/>
            <a:gdLst/>
            <a:ahLst/>
            <a:cxnLst/>
            <a:rect l="l" t="t" r="r" b="b"/>
            <a:pathLst>
              <a:path w="571668" h="571668">
                <a:moveTo>
                  <a:pt x="0" y="0"/>
                </a:moveTo>
                <a:lnTo>
                  <a:pt x="571668" y="0"/>
                </a:lnTo>
                <a:lnTo>
                  <a:pt x="571668" y="571668"/>
                </a:lnTo>
                <a:lnTo>
                  <a:pt x="0" y="5716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8"/>
          <p:cNvSpPr/>
          <p:nvPr/>
        </p:nvSpPr>
        <p:spPr>
          <a:xfrm>
            <a:off x="5046222" y="8434297"/>
            <a:ext cx="419268" cy="419268"/>
          </a:xfrm>
          <a:custGeom>
            <a:avLst/>
            <a:gdLst/>
            <a:ahLst/>
            <a:cxnLst/>
            <a:rect l="l" t="t" r="r" b="b"/>
            <a:pathLst>
              <a:path w="419268" h="419268">
                <a:moveTo>
                  <a:pt x="0" y="0"/>
                </a:moveTo>
                <a:lnTo>
                  <a:pt x="419268" y="0"/>
                </a:lnTo>
                <a:lnTo>
                  <a:pt x="419268" y="419268"/>
                </a:lnTo>
                <a:lnTo>
                  <a:pt x="0" y="4192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7" name="Freeform 27"/>
          <p:cNvSpPr/>
          <p:nvPr/>
        </p:nvSpPr>
        <p:spPr>
          <a:xfrm>
            <a:off x="2911426" y="8418707"/>
            <a:ext cx="419268" cy="419268"/>
          </a:xfrm>
          <a:custGeom>
            <a:avLst/>
            <a:gdLst/>
            <a:ahLst/>
            <a:cxnLst/>
            <a:rect l="l" t="t" r="r" b="b"/>
            <a:pathLst>
              <a:path w="419268" h="419268">
                <a:moveTo>
                  <a:pt x="0" y="0"/>
                </a:moveTo>
                <a:lnTo>
                  <a:pt x="419268" y="0"/>
                </a:lnTo>
                <a:lnTo>
                  <a:pt x="419268" y="419268"/>
                </a:lnTo>
                <a:lnTo>
                  <a:pt x="0" y="4192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8" name="TextBox 28"/>
          <p:cNvSpPr txBox="1"/>
          <p:nvPr/>
        </p:nvSpPr>
        <p:spPr>
          <a:xfrm>
            <a:off x="1195662" y="1151116"/>
            <a:ext cx="16085427" cy="9138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506"/>
              </a:lnSpc>
              <a:spcBef>
                <a:spcPct val="0"/>
              </a:spcBef>
            </a:pPr>
            <a:r>
              <a:rPr lang="en-US" sz="5361" b="1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Organized and Hosted Countless Events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3672543" y="8424769"/>
            <a:ext cx="1031824" cy="3400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59"/>
              </a:lnSpc>
              <a:spcBef>
                <a:spcPct val="0"/>
              </a:spcBef>
            </a:pPr>
            <a:r>
              <a:rPr lang="en-US" sz="1971" spc="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2024</a:t>
            </a:r>
          </a:p>
        </p:txBody>
      </p:sp>
      <p:pic>
        <p:nvPicPr>
          <p:cNvPr id="32" name="Picture 31" descr="A screenshot of a social media account&#10;&#10;AI-generated content may be incorrect.">
            <a:extLst>
              <a:ext uri="{FF2B5EF4-FFF2-40B4-BE49-F238E27FC236}">
                <a16:creationId xmlns:a16="http://schemas.microsoft.com/office/drawing/2014/main" id="{5AEB08E8-C9DC-74E1-1D9B-B993F711B95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51" b="37346"/>
          <a:stretch/>
        </p:blipFill>
        <p:spPr>
          <a:xfrm>
            <a:off x="946461" y="2423738"/>
            <a:ext cx="3189868" cy="3349455"/>
          </a:xfrm>
          <a:prstGeom prst="roundRect">
            <a:avLst>
              <a:gd name="adj" fmla="val 3431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42" name="Picture 41" descr="A group of people posing for a photo&#10;&#10;AI-generated content may be incorrect.">
            <a:extLst>
              <a:ext uri="{FF2B5EF4-FFF2-40B4-BE49-F238E27FC236}">
                <a16:creationId xmlns:a16="http://schemas.microsoft.com/office/drawing/2014/main" id="{347507BB-4727-317C-D834-97923778CAA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185" b="37407"/>
          <a:stretch/>
        </p:blipFill>
        <p:spPr>
          <a:xfrm>
            <a:off x="939079" y="5835392"/>
            <a:ext cx="3238111" cy="3528089"/>
          </a:xfrm>
          <a:prstGeom prst="roundRect">
            <a:avLst>
              <a:gd name="adj" fmla="val 3431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9" name="Picture 8" descr="A group of people posing for a photo&#10;&#10;AI-generated content may be incorrect.">
            <a:extLst>
              <a:ext uri="{FF2B5EF4-FFF2-40B4-BE49-F238E27FC236}">
                <a16:creationId xmlns:a16="http://schemas.microsoft.com/office/drawing/2014/main" id="{6CC49762-7918-7802-7E8A-99BF609C1D0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90" b="50000"/>
          <a:stretch/>
        </p:blipFill>
        <p:spPr>
          <a:xfrm>
            <a:off x="4350413" y="5835391"/>
            <a:ext cx="4183991" cy="3528092"/>
          </a:xfrm>
          <a:prstGeom prst="roundRect">
            <a:avLst>
              <a:gd name="adj" fmla="val 3431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2" name="Picture 11" descr="A group of people posing for a photo&#10;&#10;AI-generated content may be incorrect.">
            <a:extLst>
              <a:ext uri="{FF2B5EF4-FFF2-40B4-BE49-F238E27FC236}">
                <a16:creationId xmlns:a16="http://schemas.microsoft.com/office/drawing/2014/main" id="{BF537114-F359-6E37-32ED-FA96E768E55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90" b="48518"/>
          <a:stretch/>
        </p:blipFill>
        <p:spPr>
          <a:xfrm>
            <a:off x="8825595" y="5835388"/>
            <a:ext cx="4132640" cy="3528085"/>
          </a:xfrm>
          <a:prstGeom prst="roundRect">
            <a:avLst>
              <a:gd name="adj" fmla="val 3431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4" name="Picture 13" descr="A screenshot of a person wearing a black head scarf&#10;&#10;AI-generated content may be incorrect.">
            <a:extLst>
              <a:ext uri="{FF2B5EF4-FFF2-40B4-BE49-F238E27FC236}">
                <a16:creationId xmlns:a16="http://schemas.microsoft.com/office/drawing/2014/main" id="{877525F5-EC2C-A8FE-D5C7-4BC7AFC9F886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90" b="38148"/>
          <a:stretch/>
        </p:blipFill>
        <p:spPr>
          <a:xfrm>
            <a:off x="13080890" y="3854122"/>
            <a:ext cx="4268039" cy="4698020"/>
          </a:xfrm>
          <a:prstGeom prst="roundRect">
            <a:avLst>
              <a:gd name="adj" fmla="val 3431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9" name="Picture 18" descr="A screenshot of a social media post&#10;&#10;AI-generated content may be incorrect.">
            <a:extLst>
              <a:ext uri="{FF2B5EF4-FFF2-40B4-BE49-F238E27FC236}">
                <a16:creationId xmlns:a16="http://schemas.microsoft.com/office/drawing/2014/main" id="{84CD2097-D411-81F9-F648-64DE4C0C0094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90" b="50000"/>
          <a:stretch/>
        </p:blipFill>
        <p:spPr>
          <a:xfrm>
            <a:off x="4350413" y="2423735"/>
            <a:ext cx="4183991" cy="3349451"/>
          </a:xfrm>
          <a:prstGeom prst="roundRect">
            <a:avLst>
              <a:gd name="adj" fmla="val 3431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1" name="Picture 20" descr="A group of people standing in front of a projector screen&#10;&#10;AI-generated content may be incorrect.">
            <a:extLst>
              <a:ext uri="{FF2B5EF4-FFF2-40B4-BE49-F238E27FC236}">
                <a16:creationId xmlns:a16="http://schemas.microsoft.com/office/drawing/2014/main" id="{C62CDDF8-4694-AD8F-9839-66811AB9BF7A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90" b="42956"/>
          <a:stretch/>
        </p:blipFill>
        <p:spPr>
          <a:xfrm>
            <a:off x="8825596" y="2423738"/>
            <a:ext cx="4132640" cy="3358873"/>
          </a:xfrm>
          <a:prstGeom prst="roundRect">
            <a:avLst>
              <a:gd name="adj" fmla="val 3431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FA74E6-88D5-BB96-169D-983C33CAD3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97218226-6672-5162-82AD-C52BB97CA100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5111" b="-15111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F5DD5B61-1CEC-5FE2-E09B-186FAABFEA5E}"/>
              </a:ext>
            </a:extLst>
          </p:cNvPr>
          <p:cNvGrpSpPr/>
          <p:nvPr/>
        </p:nvGrpSpPr>
        <p:grpSpPr>
          <a:xfrm>
            <a:off x="816420" y="1057510"/>
            <a:ext cx="16655159" cy="8476779"/>
            <a:chOff x="0" y="0"/>
            <a:chExt cx="4386544" cy="2232567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27954B32-12CB-92EB-45DA-4FD3173D02A0}"/>
                </a:ext>
              </a:extLst>
            </p:cNvPr>
            <p:cNvSpPr/>
            <p:nvPr/>
          </p:nvSpPr>
          <p:spPr>
            <a:xfrm>
              <a:off x="0" y="0"/>
              <a:ext cx="4386543" cy="2232567"/>
            </a:xfrm>
            <a:custGeom>
              <a:avLst/>
              <a:gdLst/>
              <a:ahLst/>
              <a:cxnLst/>
              <a:rect l="l" t="t" r="r" b="b"/>
              <a:pathLst>
                <a:path w="4386543" h="2232567">
                  <a:moveTo>
                    <a:pt x="23707" y="0"/>
                  </a:moveTo>
                  <a:lnTo>
                    <a:pt x="4362837" y="0"/>
                  </a:lnTo>
                  <a:cubicBezTo>
                    <a:pt x="4375930" y="0"/>
                    <a:pt x="4386543" y="10614"/>
                    <a:pt x="4386543" y="23707"/>
                  </a:cubicBezTo>
                  <a:lnTo>
                    <a:pt x="4386543" y="2208860"/>
                  </a:lnTo>
                  <a:cubicBezTo>
                    <a:pt x="4386543" y="2221953"/>
                    <a:pt x="4375930" y="2232567"/>
                    <a:pt x="4362837" y="2232567"/>
                  </a:cubicBezTo>
                  <a:lnTo>
                    <a:pt x="23707" y="2232567"/>
                  </a:lnTo>
                  <a:cubicBezTo>
                    <a:pt x="10614" y="2232567"/>
                    <a:pt x="0" y="2221953"/>
                    <a:pt x="0" y="2208860"/>
                  </a:cubicBezTo>
                  <a:lnTo>
                    <a:pt x="0" y="23707"/>
                  </a:lnTo>
                  <a:cubicBezTo>
                    <a:pt x="0" y="10614"/>
                    <a:pt x="10614" y="0"/>
                    <a:pt x="2370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ED09A86F-AD04-2E6C-0664-3F985CEE4FB3}"/>
                </a:ext>
              </a:extLst>
            </p:cNvPr>
            <p:cNvSpPr txBox="1"/>
            <p:nvPr/>
          </p:nvSpPr>
          <p:spPr>
            <a:xfrm>
              <a:off x="0" y="-28575"/>
              <a:ext cx="4386544" cy="22611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99"/>
                </a:lnSpc>
              </a:pPr>
              <a:endParaRPr/>
            </a:p>
          </p:txBody>
        </p:sp>
      </p:grpSp>
      <p:sp>
        <p:nvSpPr>
          <p:cNvPr id="6" name="Freeform 6">
            <a:extLst>
              <a:ext uri="{FF2B5EF4-FFF2-40B4-BE49-F238E27FC236}">
                <a16:creationId xmlns:a16="http://schemas.microsoft.com/office/drawing/2014/main" id="{31B97F77-9388-A457-DD0B-49BF8140E978}"/>
              </a:ext>
            </a:extLst>
          </p:cNvPr>
          <p:cNvSpPr/>
          <p:nvPr/>
        </p:nvSpPr>
        <p:spPr>
          <a:xfrm>
            <a:off x="1195662" y="1345417"/>
            <a:ext cx="571668" cy="571668"/>
          </a:xfrm>
          <a:custGeom>
            <a:avLst/>
            <a:gdLst/>
            <a:ahLst/>
            <a:cxnLst/>
            <a:rect l="l" t="t" r="r" b="b"/>
            <a:pathLst>
              <a:path w="571668" h="571668">
                <a:moveTo>
                  <a:pt x="0" y="0"/>
                </a:moveTo>
                <a:lnTo>
                  <a:pt x="571668" y="0"/>
                </a:lnTo>
                <a:lnTo>
                  <a:pt x="571668" y="571668"/>
                </a:lnTo>
                <a:lnTo>
                  <a:pt x="0" y="5716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AutoShape 7">
            <a:extLst>
              <a:ext uri="{FF2B5EF4-FFF2-40B4-BE49-F238E27FC236}">
                <a16:creationId xmlns:a16="http://schemas.microsoft.com/office/drawing/2014/main" id="{C3ABE584-BFA3-504B-E1F7-12A1AF433AAA}"/>
              </a:ext>
            </a:extLst>
          </p:cNvPr>
          <p:cNvSpPr/>
          <p:nvPr/>
        </p:nvSpPr>
        <p:spPr>
          <a:xfrm>
            <a:off x="762003" y="2319849"/>
            <a:ext cx="16655159" cy="0"/>
          </a:xfrm>
          <a:prstGeom prst="line">
            <a:avLst/>
          </a:prstGeom>
          <a:ln w="38100" cap="flat">
            <a:solidFill>
              <a:srgbClr val="D5434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A49C2B54-D5F7-B489-5E42-979C1D730A77}"/>
              </a:ext>
            </a:extLst>
          </p:cNvPr>
          <p:cNvSpPr/>
          <p:nvPr/>
        </p:nvSpPr>
        <p:spPr>
          <a:xfrm>
            <a:off x="16247242" y="8266307"/>
            <a:ext cx="571668" cy="571668"/>
          </a:xfrm>
          <a:custGeom>
            <a:avLst/>
            <a:gdLst/>
            <a:ahLst/>
            <a:cxnLst/>
            <a:rect l="l" t="t" r="r" b="b"/>
            <a:pathLst>
              <a:path w="571668" h="571668">
                <a:moveTo>
                  <a:pt x="0" y="0"/>
                </a:moveTo>
                <a:lnTo>
                  <a:pt x="571668" y="0"/>
                </a:lnTo>
                <a:lnTo>
                  <a:pt x="571668" y="571668"/>
                </a:lnTo>
                <a:lnTo>
                  <a:pt x="0" y="5716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617FF00C-48C4-28A7-AD90-F805DCDAEE4D}"/>
              </a:ext>
            </a:extLst>
          </p:cNvPr>
          <p:cNvSpPr txBox="1"/>
          <p:nvPr/>
        </p:nvSpPr>
        <p:spPr>
          <a:xfrm>
            <a:off x="5343882" y="1183492"/>
            <a:ext cx="7301775" cy="913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06"/>
              </a:lnSpc>
              <a:spcBef>
                <a:spcPct val="0"/>
              </a:spcBef>
            </a:pPr>
            <a:r>
              <a:rPr lang="en-US" sz="5361" b="1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Why Hire Me?</a:t>
            </a: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E57771B3-46B3-D148-EE6E-756E50601BA0}"/>
              </a:ext>
            </a:extLst>
          </p:cNvPr>
          <p:cNvSpPr txBox="1"/>
          <p:nvPr/>
        </p:nvSpPr>
        <p:spPr>
          <a:xfrm>
            <a:off x="2286000" y="2657984"/>
            <a:ext cx="14683344" cy="65248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2200" b="1" spc="99" dirty="0">
                <a:solidFill>
                  <a:srgbClr val="C00000"/>
                </a:solidFill>
                <a:latin typeface="Poppins"/>
                <a:cs typeface="Poppins"/>
                <a:sym typeface="Poppins"/>
              </a:rPr>
              <a:t>Communication &amp; Collaboration</a:t>
            </a:r>
            <a:r>
              <a:rPr lang="en-US" sz="2200" spc="99" dirty="0">
                <a:solidFill>
                  <a:srgbClr val="000000"/>
                </a:solidFill>
                <a:latin typeface="Poppins"/>
                <a:cs typeface="Poppins"/>
                <a:sym typeface="Poppins"/>
              </a:rPr>
              <a:t>: Experienced in presenting research, facilitating stakeholder workshops, and mentoring peers; skilled at translating complex science into clear insights.</a:t>
            </a:r>
          </a:p>
          <a:p>
            <a:pPr>
              <a:spcBef>
                <a:spcPct val="0"/>
              </a:spcBef>
              <a:spcAft>
                <a:spcPts val="600"/>
              </a:spcAft>
            </a:pPr>
            <a:endParaRPr lang="en-US" sz="2200" spc="99" dirty="0">
              <a:solidFill>
                <a:srgbClr val="000000"/>
              </a:solidFill>
              <a:latin typeface="Poppins"/>
              <a:cs typeface="Poppins"/>
              <a:sym typeface="Poppins"/>
            </a:endParaRPr>
          </a:p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2200" b="1" spc="99" dirty="0">
                <a:solidFill>
                  <a:srgbClr val="C00000"/>
                </a:solidFill>
                <a:latin typeface="Poppins"/>
                <a:cs typeface="Poppins"/>
                <a:sym typeface="Poppins"/>
              </a:rPr>
              <a:t>Leadership &amp; Initiative</a:t>
            </a:r>
            <a:r>
              <a:rPr lang="en-US" sz="2200" spc="99" dirty="0">
                <a:solidFill>
                  <a:srgbClr val="000000"/>
                </a:solidFill>
                <a:latin typeface="Poppins"/>
                <a:cs typeface="Poppins"/>
                <a:sym typeface="Poppins"/>
              </a:rPr>
              <a:t>: Coordinated student and professional events for 100+ participants, showing reliability and organizational strength.</a:t>
            </a:r>
          </a:p>
          <a:p>
            <a:pPr>
              <a:spcBef>
                <a:spcPct val="0"/>
              </a:spcBef>
              <a:spcAft>
                <a:spcPts val="600"/>
              </a:spcAft>
            </a:pPr>
            <a:endParaRPr lang="en-US" sz="2200" spc="99" dirty="0">
              <a:solidFill>
                <a:srgbClr val="000000"/>
              </a:solidFill>
              <a:latin typeface="Poppins"/>
              <a:cs typeface="Poppins"/>
              <a:sym typeface="Poppins"/>
            </a:endParaRPr>
          </a:p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2200" b="1" spc="99" dirty="0">
                <a:solidFill>
                  <a:srgbClr val="C00000"/>
                </a:solidFill>
                <a:latin typeface="Poppins"/>
                <a:cs typeface="Poppins"/>
                <a:sym typeface="Poppins"/>
              </a:rPr>
              <a:t>Global &amp; Culturally Adaptable</a:t>
            </a:r>
            <a:r>
              <a:rPr lang="en-US" sz="2200" spc="99" dirty="0">
                <a:solidFill>
                  <a:srgbClr val="000000"/>
                </a:solidFill>
                <a:latin typeface="Poppins"/>
                <a:cs typeface="Poppins"/>
                <a:sym typeface="Poppins"/>
              </a:rPr>
              <a:t>: Citizen of Pakistan, raised in Dubai, now studying in Sweden; comfortable working in international and cross-functional teams.</a:t>
            </a:r>
          </a:p>
          <a:p>
            <a:pPr>
              <a:spcBef>
                <a:spcPct val="0"/>
              </a:spcBef>
              <a:spcAft>
                <a:spcPts val="600"/>
              </a:spcAft>
            </a:pPr>
            <a:endParaRPr lang="en-US" sz="2200" spc="99" dirty="0">
              <a:solidFill>
                <a:srgbClr val="000000"/>
              </a:solidFill>
              <a:latin typeface="Poppins"/>
              <a:cs typeface="Poppins"/>
              <a:sym typeface="Poppins"/>
            </a:endParaRPr>
          </a:p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2200" b="1" spc="99" dirty="0">
                <a:solidFill>
                  <a:srgbClr val="C00000"/>
                </a:solidFill>
                <a:latin typeface="Poppins"/>
                <a:cs typeface="Poppins"/>
                <a:sym typeface="Poppins"/>
              </a:rPr>
              <a:t>Passion for Science &amp; Sustainability</a:t>
            </a:r>
            <a:r>
              <a:rPr lang="en-US" sz="2200" spc="99" dirty="0">
                <a:solidFill>
                  <a:srgbClr val="000000"/>
                </a:solidFill>
                <a:latin typeface="Poppins"/>
                <a:cs typeface="Poppins"/>
                <a:sym typeface="Poppins"/>
              </a:rPr>
              <a:t>: Driven by curiosity and motivated to apply research in formulation, rheology, and coatings innovation to real-world sustainability challenges.</a:t>
            </a:r>
          </a:p>
          <a:p>
            <a:pPr>
              <a:spcBef>
                <a:spcPct val="0"/>
              </a:spcBef>
              <a:spcAft>
                <a:spcPts val="600"/>
              </a:spcAft>
            </a:pPr>
            <a:endParaRPr lang="en-US" sz="2200" spc="99" dirty="0">
              <a:solidFill>
                <a:srgbClr val="000000"/>
              </a:solidFill>
              <a:latin typeface="Poppins"/>
              <a:cs typeface="Poppins"/>
              <a:sym typeface="Poppins"/>
            </a:endParaRPr>
          </a:p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2200" b="1" spc="99" dirty="0">
                <a:solidFill>
                  <a:srgbClr val="C00000"/>
                </a:solidFill>
                <a:latin typeface="Poppins"/>
                <a:cs typeface="Poppins"/>
                <a:sym typeface="Poppins"/>
              </a:rPr>
              <a:t>Multilingual</a:t>
            </a:r>
            <a:r>
              <a:rPr lang="en-US" sz="2200" spc="99" dirty="0">
                <a:solidFill>
                  <a:srgbClr val="000000"/>
                </a:solidFill>
                <a:latin typeface="Poppins"/>
                <a:cs typeface="Poppins"/>
                <a:sym typeface="Poppins"/>
              </a:rPr>
              <a:t>: Fluent in English, Urdu, Hindi, Punjabi, with basic Arabic and Swedish; able to collaborate across diverse teams</a:t>
            </a:r>
          </a:p>
          <a:p>
            <a:pPr>
              <a:spcBef>
                <a:spcPct val="0"/>
              </a:spcBef>
              <a:spcAft>
                <a:spcPts val="600"/>
              </a:spcAft>
            </a:pPr>
            <a:endParaRPr lang="en-US" sz="2200" spc="99" dirty="0">
              <a:solidFill>
                <a:srgbClr val="000000"/>
              </a:solidFill>
              <a:latin typeface="Poppins"/>
              <a:cs typeface="Poppins"/>
              <a:sym typeface="Poppins"/>
            </a:endParaRPr>
          </a:p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2200" b="1" spc="99" dirty="0">
                <a:solidFill>
                  <a:srgbClr val="C00000"/>
                </a:solidFill>
                <a:latin typeface="Poppins"/>
                <a:cs typeface="Poppins"/>
                <a:sym typeface="Poppins"/>
              </a:rPr>
              <a:t>Positive &amp; Approachable</a:t>
            </a:r>
            <a:r>
              <a:rPr lang="en-US" sz="2200" spc="99" dirty="0">
                <a:solidFill>
                  <a:srgbClr val="000000"/>
                </a:solidFill>
                <a:latin typeface="Poppins"/>
                <a:cs typeface="Poppins"/>
                <a:sym typeface="Poppins"/>
              </a:rPr>
              <a:t>: Known for fostering inclusive teamwork and supporting colleagues in achieving shared goals.</a:t>
            </a:r>
          </a:p>
        </p:txBody>
      </p:sp>
      <p:sp>
        <p:nvSpPr>
          <p:cNvPr id="22" name="TextBox 22">
            <a:extLst>
              <a:ext uri="{FF2B5EF4-FFF2-40B4-BE49-F238E27FC236}">
                <a16:creationId xmlns:a16="http://schemas.microsoft.com/office/drawing/2014/main" id="{B7CA01AA-4B1A-FD84-F8BF-95C68647BD1E}"/>
              </a:ext>
            </a:extLst>
          </p:cNvPr>
          <p:cNvSpPr txBox="1"/>
          <p:nvPr/>
        </p:nvSpPr>
        <p:spPr>
          <a:xfrm>
            <a:off x="10697536" y="8209154"/>
            <a:ext cx="3181377" cy="3400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59"/>
              </a:lnSpc>
              <a:spcBef>
                <a:spcPct val="0"/>
              </a:spcBef>
            </a:pPr>
            <a:r>
              <a:rPr lang="en-US" sz="1971" spc="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graphic designer</a:t>
            </a:r>
          </a:p>
        </p:txBody>
      </p:sp>
      <p:sp>
        <p:nvSpPr>
          <p:cNvPr id="23" name="Freeform 23">
            <a:extLst>
              <a:ext uri="{FF2B5EF4-FFF2-40B4-BE49-F238E27FC236}">
                <a16:creationId xmlns:a16="http://schemas.microsoft.com/office/drawing/2014/main" id="{6C1E41D3-0469-A9D1-5DBA-84CB3A87CB08}"/>
              </a:ext>
            </a:extLst>
          </p:cNvPr>
          <p:cNvSpPr/>
          <p:nvPr/>
        </p:nvSpPr>
        <p:spPr>
          <a:xfrm>
            <a:off x="16611603" y="1413491"/>
            <a:ext cx="571668" cy="571668"/>
          </a:xfrm>
          <a:custGeom>
            <a:avLst/>
            <a:gdLst/>
            <a:ahLst/>
            <a:cxnLst/>
            <a:rect l="l" t="t" r="r" b="b"/>
            <a:pathLst>
              <a:path w="571668" h="571668">
                <a:moveTo>
                  <a:pt x="0" y="0"/>
                </a:moveTo>
                <a:lnTo>
                  <a:pt x="571668" y="0"/>
                </a:lnTo>
                <a:lnTo>
                  <a:pt x="571668" y="571668"/>
                </a:lnTo>
                <a:lnTo>
                  <a:pt x="0" y="5716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21" name="Graphic 20" descr="Crown with solid fill">
            <a:extLst>
              <a:ext uri="{FF2B5EF4-FFF2-40B4-BE49-F238E27FC236}">
                <a16:creationId xmlns:a16="http://schemas.microsoft.com/office/drawing/2014/main" id="{D1AE02F2-8F84-7F27-D09A-16133D81C92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80508" y="3619500"/>
            <a:ext cx="841145" cy="841145"/>
          </a:xfrm>
          <a:prstGeom prst="rect">
            <a:avLst/>
          </a:prstGeom>
        </p:spPr>
      </p:pic>
      <p:pic>
        <p:nvPicPr>
          <p:cNvPr id="25" name="Graphic 24" descr="Children with solid fill">
            <a:extLst>
              <a:ext uri="{FF2B5EF4-FFF2-40B4-BE49-F238E27FC236}">
                <a16:creationId xmlns:a16="http://schemas.microsoft.com/office/drawing/2014/main" id="{345B046E-DEB7-3939-2EFA-64F121D0C02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295400" y="4838700"/>
            <a:ext cx="914400" cy="914400"/>
          </a:xfrm>
          <a:prstGeom prst="rect">
            <a:avLst/>
          </a:prstGeom>
        </p:spPr>
      </p:pic>
      <p:pic>
        <p:nvPicPr>
          <p:cNvPr id="27" name="Graphic 26" descr="Research with solid fill">
            <a:extLst>
              <a:ext uri="{FF2B5EF4-FFF2-40B4-BE49-F238E27FC236}">
                <a16:creationId xmlns:a16="http://schemas.microsoft.com/office/drawing/2014/main" id="{9CF0B9F5-0483-401C-5720-51062875F55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310130" y="5981700"/>
            <a:ext cx="914400" cy="914400"/>
          </a:xfrm>
          <a:prstGeom prst="rect">
            <a:avLst/>
          </a:prstGeom>
        </p:spPr>
      </p:pic>
      <p:pic>
        <p:nvPicPr>
          <p:cNvPr id="29" name="Graphic 28" descr="Juggler with solid fill">
            <a:extLst>
              <a:ext uri="{FF2B5EF4-FFF2-40B4-BE49-F238E27FC236}">
                <a16:creationId xmlns:a16="http://schemas.microsoft.com/office/drawing/2014/main" id="{5373B4E1-CA83-08B1-6A44-7DEC539002A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389186" y="7124700"/>
            <a:ext cx="820616" cy="820616"/>
          </a:xfrm>
          <a:prstGeom prst="rect">
            <a:avLst/>
          </a:prstGeom>
        </p:spPr>
      </p:pic>
      <p:pic>
        <p:nvPicPr>
          <p:cNvPr id="33" name="Graphic 32" descr="Speech with solid fill">
            <a:extLst>
              <a:ext uri="{FF2B5EF4-FFF2-40B4-BE49-F238E27FC236}">
                <a16:creationId xmlns:a16="http://schemas.microsoft.com/office/drawing/2014/main" id="{CBF0318B-E5CC-AECC-8D9D-03A8AF853BC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401263" y="2582363"/>
            <a:ext cx="808537" cy="808537"/>
          </a:xfrm>
          <a:prstGeom prst="rect">
            <a:avLst/>
          </a:prstGeom>
        </p:spPr>
      </p:pic>
      <p:pic>
        <p:nvPicPr>
          <p:cNvPr id="37" name="Graphic 36" descr="Grinning face with solid fill with solid fill">
            <a:extLst>
              <a:ext uri="{FF2B5EF4-FFF2-40B4-BE49-F238E27FC236}">
                <a16:creationId xmlns:a16="http://schemas.microsoft.com/office/drawing/2014/main" id="{2453106C-154B-42BE-401D-D9AA7F0FEECE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383171" y="8413783"/>
            <a:ext cx="768317" cy="768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0273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 2">
            <a:extLst>
              <a:ext uri="{FF2B5EF4-FFF2-40B4-BE49-F238E27FC236}">
                <a16:creationId xmlns:a16="http://schemas.microsoft.com/office/drawing/2014/main" id="{4A086911-61D1-364E-1097-A617C06F6B9C}"/>
              </a:ext>
            </a:extLst>
          </p:cNvPr>
          <p:cNvSpPr/>
          <p:nvPr/>
        </p:nvSpPr>
        <p:spPr>
          <a:xfrm>
            <a:off x="0" y="-3810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5111" b="-1511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3101643" y="1716848"/>
            <a:ext cx="12595557" cy="2619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501"/>
              </a:lnSpc>
              <a:spcBef>
                <a:spcPct val="0"/>
              </a:spcBef>
            </a:pPr>
            <a:r>
              <a:rPr lang="en-US" sz="15358" b="1" dirty="0">
                <a:solidFill>
                  <a:srgbClr val="071828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TOGETHER!</a:t>
            </a:r>
          </a:p>
        </p:txBody>
      </p:sp>
      <p:sp>
        <p:nvSpPr>
          <p:cNvPr id="10" name="Freeform 10"/>
          <p:cNvSpPr/>
          <p:nvPr/>
        </p:nvSpPr>
        <p:spPr>
          <a:xfrm>
            <a:off x="13352814" y="1505506"/>
            <a:ext cx="571668" cy="571668"/>
          </a:xfrm>
          <a:custGeom>
            <a:avLst/>
            <a:gdLst/>
            <a:ahLst/>
            <a:cxnLst/>
            <a:rect l="l" t="t" r="r" b="b"/>
            <a:pathLst>
              <a:path w="571668" h="571668">
                <a:moveTo>
                  <a:pt x="0" y="0"/>
                </a:moveTo>
                <a:lnTo>
                  <a:pt x="571668" y="0"/>
                </a:lnTo>
                <a:lnTo>
                  <a:pt x="571668" y="571668"/>
                </a:lnTo>
                <a:lnTo>
                  <a:pt x="0" y="5716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13396017" y="952500"/>
            <a:ext cx="3863287" cy="258353"/>
          </a:xfrm>
          <a:custGeom>
            <a:avLst/>
            <a:gdLst/>
            <a:ahLst/>
            <a:cxnLst/>
            <a:rect l="l" t="t" r="r" b="b"/>
            <a:pathLst>
              <a:path w="3863286" h="258353">
                <a:moveTo>
                  <a:pt x="0" y="0"/>
                </a:moveTo>
                <a:lnTo>
                  <a:pt x="3863286" y="0"/>
                </a:lnTo>
                <a:lnTo>
                  <a:pt x="3863286" y="258354"/>
                </a:lnTo>
                <a:lnTo>
                  <a:pt x="0" y="25835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1279629" y="800100"/>
            <a:ext cx="571668" cy="571668"/>
          </a:xfrm>
          <a:custGeom>
            <a:avLst/>
            <a:gdLst/>
            <a:ahLst/>
            <a:cxnLst/>
            <a:rect l="l" t="t" r="r" b="b"/>
            <a:pathLst>
              <a:path w="571668" h="571668">
                <a:moveTo>
                  <a:pt x="0" y="0"/>
                </a:moveTo>
                <a:lnTo>
                  <a:pt x="571668" y="0"/>
                </a:lnTo>
                <a:lnTo>
                  <a:pt x="571668" y="571668"/>
                </a:lnTo>
                <a:lnTo>
                  <a:pt x="0" y="5716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>
            <a:off x="16687635" y="8675621"/>
            <a:ext cx="571668" cy="571668"/>
          </a:xfrm>
          <a:custGeom>
            <a:avLst/>
            <a:gdLst/>
            <a:ahLst/>
            <a:cxnLst/>
            <a:rect l="l" t="t" r="r" b="b"/>
            <a:pathLst>
              <a:path w="571668" h="571668">
                <a:moveTo>
                  <a:pt x="0" y="0"/>
                </a:moveTo>
                <a:lnTo>
                  <a:pt x="571668" y="0"/>
                </a:lnTo>
                <a:lnTo>
                  <a:pt x="571668" y="571668"/>
                </a:lnTo>
                <a:lnTo>
                  <a:pt x="0" y="57166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TextBox 19"/>
          <p:cNvSpPr txBox="1"/>
          <p:nvPr/>
        </p:nvSpPr>
        <p:spPr>
          <a:xfrm>
            <a:off x="7210819" y="1210853"/>
            <a:ext cx="3462388" cy="9702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62"/>
              </a:lnSpc>
              <a:spcBef>
                <a:spcPct val="0"/>
              </a:spcBef>
            </a:pPr>
            <a:r>
              <a:rPr lang="en-US" sz="5831" spc="-233" dirty="0">
                <a:solidFill>
                  <a:srgbClr val="D54344"/>
                </a:solidFill>
                <a:latin typeface="Arial" panose="020B0604020202020204" pitchFamily="34" charset="0"/>
                <a:ea typeface="Saifah Font TH"/>
                <a:cs typeface="Arial" panose="020B0604020202020204" pitchFamily="34" charset="0"/>
                <a:sym typeface="Saifah Font TH"/>
              </a:rPr>
              <a:t>Let’s Work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2918016" y="6098037"/>
            <a:ext cx="5082984" cy="3408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199"/>
              </a:lnSpc>
              <a:spcBef>
                <a:spcPct val="0"/>
              </a:spcBef>
            </a:pPr>
            <a:r>
              <a:rPr lang="en-US" sz="3600" b="1" dirty="0">
                <a:solidFill>
                  <a:srgbClr val="D54344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Call: 46-73 319 3823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2922275" y="7158483"/>
            <a:ext cx="12778615" cy="3408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199"/>
              </a:lnSpc>
              <a:spcBef>
                <a:spcPct val="0"/>
              </a:spcBef>
            </a:pPr>
            <a:r>
              <a:rPr lang="en-US" sz="3600" b="1" dirty="0">
                <a:solidFill>
                  <a:srgbClr val="D54344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Email: </a:t>
            </a:r>
            <a:r>
              <a:rPr lang="en-US" sz="3600" b="1" dirty="0">
                <a:solidFill>
                  <a:srgbClr val="D54344"/>
                </a:solidFill>
                <a:latin typeface="Poppins Medium"/>
                <a:cs typeface="Poppins Medium"/>
                <a:sym typeface="Poppins Medium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urooj@kth.se</a:t>
            </a:r>
            <a:r>
              <a:rPr lang="en-US" sz="3600" b="1" dirty="0">
                <a:solidFill>
                  <a:srgbClr val="D54344"/>
                </a:solidFill>
                <a:latin typeface="Poppins Medium"/>
                <a:cs typeface="Poppins Medium"/>
                <a:sym typeface="Poppins Medium"/>
              </a:rPr>
              <a:t> </a:t>
            </a:r>
            <a:r>
              <a:rPr lang="en-US" sz="3600" b="1" dirty="0">
                <a:solidFill>
                  <a:srgbClr val="D54344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/ </a:t>
            </a:r>
            <a:r>
              <a:rPr lang="en-US" sz="3600" b="1" dirty="0">
                <a:solidFill>
                  <a:srgbClr val="D54344"/>
                </a:solidFill>
                <a:latin typeface="Poppins Medium"/>
                <a:cs typeface="Poppins Medium"/>
                <a:sym typeface="Poppins Medium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urooj007elyas@gmail.com</a:t>
            </a:r>
            <a:r>
              <a:rPr lang="en-US" sz="3600" b="1" dirty="0">
                <a:solidFill>
                  <a:srgbClr val="D54344"/>
                </a:solidFill>
                <a:latin typeface="Poppins Medium"/>
                <a:cs typeface="Poppins Medium"/>
                <a:sym typeface="Poppins Medium"/>
              </a:rPr>
              <a:t> 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2942617" y="8372691"/>
            <a:ext cx="10239983" cy="3408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>
              <a:lnSpc>
                <a:spcPts val="2199"/>
              </a:lnSpc>
              <a:spcBef>
                <a:spcPct val="0"/>
              </a:spcBef>
              <a:defRPr sz="3600" b="1">
                <a:solidFill>
                  <a:srgbClr val="D54344"/>
                </a:solidFill>
                <a:latin typeface="Poppins Medium"/>
                <a:ea typeface="Poppins Medium"/>
                <a:cs typeface="Poppins Medium"/>
              </a:defRPr>
            </a:lvl1pPr>
          </a:lstStyle>
          <a:p>
            <a:r>
              <a:rPr lang="en-US" dirty="0" err="1">
                <a:sym typeface="Poppins Medium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Linkedin</a:t>
            </a:r>
            <a:r>
              <a:rPr lang="en-US" dirty="0">
                <a:sym typeface="Poppins Medium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: www.linkedin.com/in/urooj-ilyas</a:t>
            </a:r>
            <a:r>
              <a:rPr lang="en-US" dirty="0">
                <a:sym typeface="Poppins Medium"/>
              </a:rPr>
              <a:t> </a:t>
            </a:r>
          </a:p>
        </p:txBody>
      </p:sp>
      <p:sp>
        <p:nvSpPr>
          <p:cNvPr id="2" name="TextBox 19">
            <a:extLst>
              <a:ext uri="{FF2B5EF4-FFF2-40B4-BE49-F238E27FC236}">
                <a16:creationId xmlns:a16="http://schemas.microsoft.com/office/drawing/2014/main" id="{BFC141D6-8801-4A6C-C0AF-F2E9319CB9AD}"/>
              </a:ext>
            </a:extLst>
          </p:cNvPr>
          <p:cNvSpPr txBox="1"/>
          <p:nvPr/>
        </p:nvSpPr>
        <p:spPr>
          <a:xfrm>
            <a:off x="762000" y="4413248"/>
            <a:ext cx="6858000" cy="9588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162"/>
              </a:lnSpc>
              <a:spcBef>
                <a:spcPct val="0"/>
              </a:spcBef>
            </a:pPr>
            <a:r>
              <a:rPr lang="en-US" sz="5831" spc="-233" dirty="0">
                <a:solidFill>
                  <a:srgbClr val="D54344"/>
                </a:solidFill>
                <a:latin typeface="Arial" panose="020B0604020202020204" pitchFamily="34" charset="0"/>
                <a:cs typeface="Arial" panose="020B0604020202020204" pitchFamily="34" charset="0"/>
                <a:sym typeface="Saifah Font TH"/>
              </a:rPr>
              <a:t>Contact me via:</a:t>
            </a:r>
          </a:p>
        </p:txBody>
      </p:sp>
      <p:pic>
        <p:nvPicPr>
          <p:cNvPr id="25" name="Graphic 24" descr="Receiver with solid fill">
            <a:extLst>
              <a:ext uri="{FF2B5EF4-FFF2-40B4-BE49-F238E27FC236}">
                <a16:creationId xmlns:a16="http://schemas.microsoft.com/office/drawing/2014/main" id="{E4B1702B-DA8A-53AB-D8C1-C46C0E8E508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828800" y="5676900"/>
            <a:ext cx="849886" cy="849886"/>
          </a:xfrm>
          <a:prstGeom prst="rect">
            <a:avLst/>
          </a:prstGeom>
        </p:spPr>
      </p:pic>
      <p:pic>
        <p:nvPicPr>
          <p:cNvPr id="27" name="Graphic 26" descr="Envelope with solid fill">
            <a:extLst>
              <a:ext uri="{FF2B5EF4-FFF2-40B4-BE49-F238E27FC236}">
                <a16:creationId xmlns:a16="http://schemas.microsoft.com/office/drawing/2014/main" id="{6C6C72F9-5676-E62C-648A-53F95FBEFFD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828800" y="6743700"/>
            <a:ext cx="914400" cy="914400"/>
          </a:xfrm>
          <a:prstGeom prst="rect">
            <a:avLst/>
          </a:prstGeom>
        </p:spPr>
      </p:pic>
      <p:pic>
        <p:nvPicPr>
          <p:cNvPr id="3074" name="Picture 2" descr="LinkedIn Logo Icons for Your Website">
            <a:extLst>
              <a:ext uri="{FF2B5EF4-FFF2-40B4-BE49-F238E27FC236}">
                <a16:creationId xmlns:a16="http://schemas.microsoft.com/office/drawing/2014/main" id="{607473CF-B5B2-0054-BA39-48E963B85E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7113" y="7937528"/>
            <a:ext cx="849887" cy="849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5111" b="-15111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816425" y="1028700"/>
            <a:ext cx="16655159" cy="8476779"/>
            <a:chOff x="0" y="0"/>
            <a:chExt cx="4386544" cy="223256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386543" cy="2232567"/>
            </a:xfrm>
            <a:custGeom>
              <a:avLst/>
              <a:gdLst/>
              <a:ahLst/>
              <a:cxnLst/>
              <a:rect l="l" t="t" r="r" b="b"/>
              <a:pathLst>
                <a:path w="4386543" h="2232567">
                  <a:moveTo>
                    <a:pt x="23707" y="0"/>
                  </a:moveTo>
                  <a:lnTo>
                    <a:pt x="4362837" y="0"/>
                  </a:lnTo>
                  <a:cubicBezTo>
                    <a:pt x="4375930" y="0"/>
                    <a:pt x="4386543" y="10614"/>
                    <a:pt x="4386543" y="23707"/>
                  </a:cubicBezTo>
                  <a:lnTo>
                    <a:pt x="4386543" y="2208860"/>
                  </a:lnTo>
                  <a:cubicBezTo>
                    <a:pt x="4386543" y="2221953"/>
                    <a:pt x="4375930" y="2232567"/>
                    <a:pt x="4362837" y="2232567"/>
                  </a:cubicBezTo>
                  <a:lnTo>
                    <a:pt x="23707" y="2232567"/>
                  </a:lnTo>
                  <a:cubicBezTo>
                    <a:pt x="10614" y="2232567"/>
                    <a:pt x="0" y="2221953"/>
                    <a:pt x="0" y="2208860"/>
                  </a:cubicBezTo>
                  <a:lnTo>
                    <a:pt x="0" y="23707"/>
                  </a:lnTo>
                  <a:cubicBezTo>
                    <a:pt x="0" y="10614"/>
                    <a:pt x="10614" y="0"/>
                    <a:pt x="2370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4386544" cy="22611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9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195662" y="1345417"/>
            <a:ext cx="571668" cy="571668"/>
          </a:xfrm>
          <a:custGeom>
            <a:avLst/>
            <a:gdLst/>
            <a:ahLst/>
            <a:cxnLst/>
            <a:rect l="l" t="t" r="r" b="b"/>
            <a:pathLst>
              <a:path w="571668" h="571668">
                <a:moveTo>
                  <a:pt x="0" y="0"/>
                </a:moveTo>
                <a:lnTo>
                  <a:pt x="571668" y="0"/>
                </a:lnTo>
                <a:lnTo>
                  <a:pt x="571668" y="571668"/>
                </a:lnTo>
                <a:lnTo>
                  <a:pt x="0" y="5716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AutoShape 7"/>
          <p:cNvSpPr/>
          <p:nvPr/>
        </p:nvSpPr>
        <p:spPr>
          <a:xfrm>
            <a:off x="816425" y="2319849"/>
            <a:ext cx="16655159" cy="0"/>
          </a:xfrm>
          <a:prstGeom prst="line">
            <a:avLst/>
          </a:prstGeom>
          <a:ln w="38100" cap="flat">
            <a:solidFill>
              <a:srgbClr val="D5434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16247242" y="8266307"/>
            <a:ext cx="571668" cy="571668"/>
          </a:xfrm>
          <a:custGeom>
            <a:avLst/>
            <a:gdLst/>
            <a:ahLst/>
            <a:cxnLst/>
            <a:rect l="l" t="t" r="r" b="b"/>
            <a:pathLst>
              <a:path w="571668" h="571668">
                <a:moveTo>
                  <a:pt x="0" y="0"/>
                </a:moveTo>
                <a:lnTo>
                  <a:pt x="571668" y="0"/>
                </a:lnTo>
                <a:lnTo>
                  <a:pt x="571668" y="571668"/>
                </a:lnTo>
                <a:lnTo>
                  <a:pt x="0" y="5716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TextBox 15"/>
          <p:cNvSpPr txBox="1"/>
          <p:nvPr/>
        </p:nvSpPr>
        <p:spPr>
          <a:xfrm>
            <a:off x="5343882" y="1183492"/>
            <a:ext cx="7301775" cy="913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06"/>
              </a:lnSpc>
              <a:spcBef>
                <a:spcPct val="0"/>
              </a:spcBef>
            </a:pPr>
            <a:r>
              <a:rPr lang="en-US" sz="5361" b="1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About me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684234" y="4005566"/>
            <a:ext cx="9134676" cy="51937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699"/>
              </a:lnSpc>
              <a:spcBef>
                <a:spcPct val="0"/>
              </a:spcBef>
            </a:pPr>
            <a:r>
              <a:rPr lang="en-US" sz="2400" spc="99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 was born in Pakistan and raised in the vibrant, multicultural city of Dubai. My academic journey took me to the American University of Sharjah, where I completed my Bachelor’s in Chemical Engineering. Now, I am pursuing my Master’s in Molecular Science and Engineering at KTH in Stockholm. I am passionate about meeting new people, building friendships, and exploring cultures; socializing is truly one of my joys in life. </a:t>
            </a:r>
          </a:p>
          <a:p>
            <a:pPr algn="just">
              <a:lnSpc>
                <a:spcPts val="2699"/>
              </a:lnSpc>
              <a:spcBef>
                <a:spcPct val="0"/>
              </a:spcBef>
            </a:pPr>
            <a:r>
              <a:rPr lang="en-US" sz="2400" spc="99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As a self-declared foodie, I love discovering new cuisines and sharing meals with friends from around the world. Above all, I am deeply curious and driven by a love for research. Whether in the lab or outside of it, I am always eager to learn, discover, and share knowledge with others.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7684235" y="2781765"/>
            <a:ext cx="5498366" cy="9805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162"/>
              </a:lnSpc>
              <a:spcBef>
                <a:spcPct val="0"/>
              </a:spcBef>
            </a:pPr>
            <a:r>
              <a:rPr lang="en-US" sz="5831" spc="-233" dirty="0">
                <a:solidFill>
                  <a:srgbClr val="D54344"/>
                </a:solidFill>
                <a:latin typeface="Arial" panose="020B0604020202020204" pitchFamily="34" charset="0"/>
                <a:ea typeface="Saifah Font TH"/>
                <a:cs typeface="Arial" panose="020B0604020202020204" pitchFamily="34" charset="0"/>
                <a:sym typeface="Saifah Font TH"/>
              </a:rPr>
              <a:t>Hi I’m Urooj Ilyas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1969807" y="7922316"/>
            <a:ext cx="4246483" cy="1087723"/>
            <a:chOff x="0" y="0"/>
            <a:chExt cx="1118415" cy="286478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118415" cy="286478"/>
            </a:xfrm>
            <a:custGeom>
              <a:avLst/>
              <a:gdLst/>
              <a:ahLst/>
              <a:cxnLst/>
              <a:rect l="l" t="t" r="r" b="b"/>
              <a:pathLst>
                <a:path w="1118415" h="286478">
                  <a:moveTo>
                    <a:pt x="49225" y="0"/>
                  </a:moveTo>
                  <a:lnTo>
                    <a:pt x="1069190" y="0"/>
                  </a:lnTo>
                  <a:cubicBezTo>
                    <a:pt x="1096376" y="0"/>
                    <a:pt x="1118415" y="22039"/>
                    <a:pt x="1118415" y="49225"/>
                  </a:cubicBezTo>
                  <a:lnTo>
                    <a:pt x="1118415" y="237253"/>
                  </a:lnTo>
                  <a:cubicBezTo>
                    <a:pt x="1118415" y="264440"/>
                    <a:pt x="1096376" y="286478"/>
                    <a:pt x="1069190" y="286478"/>
                  </a:cubicBezTo>
                  <a:lnTo>
                    <a:pt x="49225" y="286478"/>
                  </a:lnTo>
                  <a:cubicBezTo>
                    <a:pt x="22039" y="286478"/>
                    <a:pt x="0" y="264440"/>
                    <a:pt x="0" y="237253"/>
                  </a:cubicBezTo>
                  <a:lnTo>
                    <a:pt x="0" y="49225"/>
                  </a:lnTo>
                  <a:cubicBezTo>
                    <a:pt x="0" y="22039"/>
                    <a:pt x="22039" y="0"/>
                    <a:pt x="49225" y="0"/>
                  </a:cubicBezTo>
                  <a:close/>
                </a:path>
              </a:pathLst>
            </a:custGeom>
            <a:solidFill>
              <a:srgbClr val="D54344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28575"/>
              <a:ext cx="1118415" cy="3150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99"/>
                </a:lnSpc>
              </a:pPr>
              <a:endParaRPr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2502364" y="8209154"/>
            <a:ext cx="3181377" cy="3400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59"/>
              </a:lnSpc>
              <a:spcBef>
                <a:spcPct val="0"/>
              </a:spcBef>
            </a:pPr>
            <a:r>
              <a:rPr lang="en-US" sz="1971" spc="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graphic designer</a:t>
            </a:r>
          </a:p>
        </p:txBody>
      </p:sp>
      <p:sp>
        <p:nvSpPr>
          <p:cNvPr id="23" name="Freeform 23"/>
          <p:cNvSpPr/>
          <p:nvPr/>
        </p:nvSpPr>
        <p:spPr>
          <a:xfrm>
            <a:off x="16247242" y="2732073"/>
            <a:ext cx="571668" cy="571668"/>
          </a:xfrm>
          <a:custGeom>
            <a:avLst/>
            <a:gdLst/>
            <a:ahLst/>
            <a:cxnLst/>
            <a:rect l="l" t="t" r="r" b="b"/>
            <a:pathLst>
              <a:path w="571668" h="571668">
                <a:moveTo>
                  <a:pt x="0" y="0"/>
                </a:moveTo>
                <a:lnTo>
                  <a:pt x="571668" y="0"/>
                </a:lnTo>
                <a:lnTo>
                  <a:pt x="571668" y="571668"/>
                </a:lnTo>
                <a:lnTo>
                  <a:pt x="0" y="5716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233959A2-9707-C610-9BF1-C52F55A06E2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6177" y="2859566"/>
            <a:ext cx="4621943" cy="618743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84DD7C55-A08A-F12C-F1F2-BEDE77E063B9}"/>
              </a:ext>
            </a:extLst>
          </p:cNvPr>
          <p:cNvSpPr txBox="1"/>
          <p:nvPr/>
        </p:nvSpPr>
        <p:spPr>
          <a:xfrm>
            <a:off x="1364837" y="9066655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</a:rPr>
              <a:t>+46733193823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Symbol" panose="05050102010706020507" pitchFamily="18" charset="2"/>
              </a:rPr>
              <a:t>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u="sng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8"/>
              </a:rPr>
              <a:t>urooj007elyas@gmail.com</a:t>
            </a:r>
            <a:r>
              <a:rPr lang="en-US" u="sng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 / urooj@kth.se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5111" b="-15111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816425" y="1028700"/>
            <a:ext cx="16655159" cy="8476779"/>
            <a:chOff x="0" y="0"/>
            <a:chExt cx="4386544" cy="223256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386543" cy="2232567"/>
            </a:xfrm>
            <a:custGeom>
              <a:avLst/>
              <a:gdLst/>
              <a:ahLst/>
              <a:cxnLst/>
              <a:rect l="l" t="t" r="r" b="b"/>
              <a:pathLst>
                <a:path w="4386543" h="2232567">
                  <a:moveTo>
                    <a:pt x="23707" y="0"/>
                  </a:moveTo>
                  <a:lnTo>
                    <a:pt x="4362837" y="0"/>
                  </a:lnTo>
                  <a:cubicBezTo>
                    <a:pt x="4375930" y="0"/>
                    <a:pt x="4386543" y="10614"/>
                    <a:pt x="4386543" y="23707"/>
                  </a:cubicBezTo>
                  <a:lnTo>
                    <a:pt x="4386543" y="2208860"/>
                  </a:lnTo>
                  <a:cubicBezTo>
                    <a:pt x="4386543" y="2221953"/>
                    <a:pt x="4375930" y="2232567"/>
                    <a:pt x="4362837" y="2232567"/>
                  </a:cubicBezTo>
                  <a:lnTo>
                    <a:pt x="23707" y="2232567"/>
                  </a:lnTo>
                  <a:cubicBezTo>
                    <a:pt x="10614" y="2232567"/>
                    <a:pt x="0" y="2221953"/>
                    <a:pt x="0" y="2208860"/>
                  </a:cubicBezTo>
                  <a:lnTo>
                    <a:pt x="0" y="23707"/>
                  </a:lnTo>
                  <a:cubicBezTo>
                    <a:pt x="0" y="10614"/>
                    <a:pt x="10614" y="0"/>
                    <a:pt x="2370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4386544" cy="22611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9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195662" y="1345417"/>
            <a:ext cx="571668" cy="571668"/>
          </a:xfrm>
          <a:custGeom>
            <a:avLst/>
            <a:gdLst/>
            <a:ahLst/>
            <a:cxnLst/>
            <a:rect l="l" t="t" r="r" b="b"/>
            <a:pathLst>
              <a:path w="571668" h="571668">
                <a:moveTo>
                  <a:pt x="0" y="0"/>
                </a:moveTo>
                <a:lnTo>
                  <a:pt x="571668" y="0"/>
                </a:lnTo>
                <a:lnTo>
                  <a:pt x="571668" y="571668"/>
                </a:lnTo>
                <a:lnTo>
                  <a:pt x="0" y="5716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AutoShape 7"/>
          <p:cNvSpPr/>
          <p:nvPr/>
        </p:nvSpPr>
        <p:spPr>
          <a:xfrm>
            <a:off x="816425" y="2319849"/>
            <a:ext cx="16655159" cy="0"/>
          </a:xfrm>
          <a:prstGeom prst="line">
            <a:avLst/>
          </a:prstGeom>
          <a:ln w="38100" cap="flat">
            <a:solidFill>
              <a:srgbClr val="D5434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5259915" y="1183492"/>
            <a:ext cx="7301775" cy="913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06"/>
              </a:lnSpc>
              <a:spcBef>
                <a:spcPct val="0"/>
              </a:spcBef>
            </a:pPr>
            <a:r>
              <a:rPr lang="en-US" sz="5361" b="1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My life in Stockholm</a:t>
            </a:r>
          </a:p>
        </p:txBody>
      </p:sp>
      <p:sp>
        <p:nvSpPr>
          <p:cNvPr id="19" name="Freeform 19"/>
          <p:cNvSpPr/>
          <p:nvPr/>
        </p:nvSpPr>
        <p:spPr>
          <a:xfrm>
            <a:off x="16247242" y="8266307"/>
            <a:ext cx="571668" cy="571668"/>
          </a:xfrm>
          <a:custGeom>
            <a:avLst/>
            <a:gdLst/>
            <a:ahLst/>
            <a:cxnLst/>
            <a:rect l="l" t="t" r="r" b="b"/>
            <a:pathLst>
              <a:path w="571668" h="571668">
                <a:moveTo>
                  <a:pt x="0" y="0"/>
                </a:moveTo>
                <a:lnTo>
                  <a:pt x="571668" y="0"/>
                </a:lnTo>
                <a:lnTo>
                  <a:pt x="571668" y="571668"/>
                </a:lnTo>
                <a:lnTo>
                  <a:pt x="0" y="5716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20"/>
          <p:cNvSpPr/>
          <p:nvPr/>
        </p:nvSpPr>
        <p:spPr>
          <a:xfrm>
            <a:off x="16641458" y="2668390"/>
            <a:ext cx="571668" cy="571668"/>
          </a:xfrm>
          <a:custGeom>
            <a:avLst/>
            <a:gdLst/>
            <a:ahLst/>
            <a:cxnLst/>
            <a:rect l="l" t="t" r="r" b="b"/>
            <a:pathLst>
              <a:path w="571668" h="571668">
                <a:moveTo>
                  <a:pt x="0" y="0"/>
                </a:moveTo>
                <a:lnTo>
                  <a:pt x="571668" y="0"/>
                </a:lnTo>
                <a:lnTo>
                  <a:pt x="571668" y="571668"/>
                </a:lnTo>
                <a:lnTo>
                  <a:pt x="0" y="5716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25" name="Picture 24" descr="A person in a colorful dress in front of buildings&#10;&#10;AI-generated content may be incorrect.">
            <a:extLst>
              <a:ext uri="{FF2B5EF4-FFF2-40B4-BE49-F238E27FC236}">
                <a16:creationId xmlns:a16="http://schemas.microsoft.com/office/drawing/2014/main" id="{AE8EAB13-EB13-1C73-7700-7DA6E9A8AA6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116" b="32042"/>
          <a:stretch/>
        </p:blipFill>
        <p:spPr>
          <a:xfrm>
            <a:off x="931152" y="2458767"/>
            <a:ext cx="3640848" cy="2837123"/>
          </a:xfrm>
          <a:prstGeom prst="rect">
            <a:avLst/>
          </a:prstGeom>
        </p:spPr>
      </p:pic>
      <p:pic>
        <p:nvPicPr>
          <p:cNvPr id="27" name="Picture 26" descr="A group of people standing around a grill&#10;&#10;AI-generated content may be incorrect.">
            <a:extLst>
              <a:ext uri="{FF2B5EF4-FFF2-40B4-BE49-F238E27FC236}">
                <a16:creationId xmlns:a16="http://schemas.microsoft.com/office/drawing/2014/main" id="{675B50EB-0BE2-829F-0073-9FEA124BCFB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961"/>
          <a:stretch/>
        </p:blipFill>
        <p:spPr>
          <a:xfrm>
            <a:off x="931152" y="5407594"/>
            <a:ext cx="3640848" cy="3982559"/>
          </a:xfrm>
          <a:prstGeom prst="rect">
            <a:avLst/>
          </a:prstGeom>
        </p:spPr>
      </p:pic>
      <p:pic>
        <p:nvPicPr>
          <p:cNvPr id="29" name="Picture 28" descr="A person wearing gloves and a hat on ice&#10;&#10;AI-generated content may be incorrect.">
            <a:extLst>
              <a:ext uri="{FF2B5EF4-FFF2-40B4-BE49-F238E27FC236}">
                <a16:creationId xmlns:a16="http://schemas.microsoft.com/office/drawing/2014/main" id="{C80BD3F5-89F5-F165-50D9-015099C0D9A3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5655" y="4121389"/>
            <a:ext cx="3951573" cy="5268764"/>
          </a:xfrm>
          <a:prstGeom prst="rect">
            <a:avLst/>
          </a:prstGeom>
        </p:spPr>
      </p:pic>
      <p:pic>
        <p:nvPicPr>
          <p:cNvPr id="31" name="Picture 30" descr="A group of women standing under a tree with pink flowers&#10;&#10;AI-generated content may be incorrect.">
            <a:extLst>
              <a:ext uri="{FF2B5EF4-FFF2-40B4-BE49-F238E27FC236}">
                <a16:creationId xmlns:a16="http://schemas.microsoft.com/office/drawing/2014/main" id="{6CE68A87-915C-704E-A1C4-09AB40FC8CFD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388" b="19643"/>
          <a:stretch/>
        </p:blipFill>
        <p:spPr>
          <a:xfrm>
            <a:off x="4670403" y="2527309"/>
            <a:ext cx="3735779" cy="4865459"/>
          </a:xfrm>
          <a:prstGeom prst="rect">
            <a:avLst/>
          </a:prstGeom>
        </p:spPr>
      </p:pic>
      <p:pic>
        <p:nvPicPr>
          <p:cNvPr id="33" name="Picture 32" descr="A group of people posing for a photo&#10;&#10;AI-generated content may be incorrect.">
            <a:extLst>
              <a:ext uri="{FF2B5EF4-FFF2-40B4-BE49-F238E27FC236}">
                <a16:creationId xmlns:a16="http://schemas.microsoft.com/office/drawing/2014/main" id="{1A0DD925-0317-1E0B-555E-E7B3BF1BA631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2559" y="5407593"/>
            <a:ext cx="5448300" cy="4049079"/>
          </a:xfrm>
          <a:prstGeom prst="rect">
            <a:avLst/>
          </a:prstGeom>
        </p:spPr>
      </p:pic>
      <p:pic>
        <p:nvPicPr>
          <p:cNvPr id="35" name="Picture 34" descr="A building with a sign on it&#10;&#10;AI-generated content may be incorrect.">
            <a:extLst>
              <a:ext uri="{FF2B5EF4-FFF2-40B4-BE49-F238E27FC236}">
                <a16:creationId xmlns:a16="http://schemas.microsoft.com/office/drawing/2014/main" id="{B8DA2FBB-60F2-73E6-5B46-27666877372A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809"/>
          <a:stretch/>
        </p:blipFill>
        <p:spPr>
          <a:xfrm>
            <a:off x="11898494" y="2369623"/>
            <a:ext cx="4484511" cy="297911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3810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5111" b="-15111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794645" y="1062515"/>
            <a:ext cx="16655159" cy="8476779"/>
            <a:chOff x="0" y="0"/>
            <a:chExt cx="4386544" cy="223256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386543" cy="2232567"/>
            </a:xfrm>
            <a:custGeom>
              <a:avLst/>
              <a:gdLst/>
              <a:ahLst/>
              <a:cxnLst/>
              <a:rect l="l" t="t" r="r" b="b"/>
              <a:pathLst>
                <a:path w="4386543" h="2232567">
                  <a:moveTo>
                    <a:pt x="23707" y="0"/>
                  </a:moveTo>
                  <a:lnTo>
                    <a:pt x="4362837" y="0"/>
                  </a:lnTo>
                  <a:cubicBezTo>
                    <a:pt x="4375930" y="0"/>
                    <a:pt x="4386543" y="10614"/>
                    <a:pt x="4386543" y="23707"/>
                  </a:cubicBezTo>
                  <a:lnTo>
                    <a:pt x="4386543" y="2208860"/>
                  </a:lnTo>
                  <a:cubicBezTo>
                    <a:pt x="4386543" y="2221953"/>
                    <a:pt x="4375930" y="2232567"/>
                    <a:pt x="4362837" y="2232567"/>
                  </a:cubicBezTo>
                  <a:lnTo>
                    <a:pt x="23707" y="2232567"/>
                  </a:lnTo>
                  <a:cubicBezTo>
                    <a:pt x="10614" y="2232567"/>
                    <a:pt x="0" y="2221953"/>
                    <a:pt x="0" y="2208860"/>
                  </a:cubicBezTo>
                  <a:lnTo>
                    <a:pt x="0" y="23707"/>
                  </a:lnTo>
                  <a:cubicBezTo>
                    <a:pt x="0" y="10614"/>
                    <a:pt x="10614" y="0"/>
                    <a:pt x="2370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4386544" cy="22611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19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195662" y="1345417"/>
            <a:ext cx="571668" cy="571668"/>
          </a:xfrm>
          <a:custGeom>
            <a:avLst/>
            <a:gdLst/>
            <a:ahLst/>
            <a:cxnLst/>
            <a:rect l="l" t="t" r="r" b="b"/>
            <a:pathLst>
              <a:path w="571668" h="571668">
                <a:moveTo>
                  <a:pt x="0" y="0"/>
                </a:moveTo>
                <a:lnTo>
                  <a:pt x="571668" y="0"/>
                </a:lnTo>
                <a:lnTo>
                  <a:pt x="571668" y="571668"/>
                </a:lnTo>
                <a:lnTo>
                  <a:pt x="0" y="5716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AutoShape 7"/>
          <p:cNvSpPr/>
          <p:nvPr/>
        </p:nvSpPr>
        <p:spPr>
          <a:xfrm>
            <a:off x="816425" y="2319849"/>
            <a:ext cx="16655159" cy="0"/>
          </a:xfrm>
          <a:prstGeom prst="line">
            <a:avLst/>
          </a:prstGeom>
          <a:ln w="38100" cap="flat">
            <a:solidFill>
              <a:srgbClr val="D5434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3657600" y="1183492"/>
            <a:ext cx="11049000" cy="9138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506"/>
              </a:lnSpc>
              <a:spcBef>
                <a:spcPct val="0"/>
              </a:spcBef>
            </a:pPr>
            <a:r>
              <a:rPr lang="en-US" sz="5361" b="1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Education</a:t>
            </a:r>
          </a:p>
        </p:txBody>
      </p:sp>
      <p:sp>
        <p:nvSpPr>
          <p:cNvPr id="16" name="Freeform 16"/>
          <p:cNvSpPr/>
          <p:nvPr/>
        </p:nvSpPr>
        <p:spPr>
          <a:xfrm>
            <a:off x="16247242" y="8266307"/>
            <a:ext cx="571668" cy="571668"/>
          </a:xfrm>
          <a:custGeom>
            <a:avLst/>
            <a:gdLst/>
            <a:ahLst/>
            <a:cxnLst/>
            <a:rect l="l" t="t" r="r" b="b"/>
            <a:pathLst>
              <a:path w="571668" h="571668">
                <a:moveTo>
                  <a:pt x="0" y="0"/>
                </a:moveTo>
                <a:lnTo>
                  <a:pt x="571668" y="0"/>
                </a:lnTo>
                <a:lnTo>
                  <a:pt x="571668" y="571668"/>
                </a:lnTo>
                <a:lnTo>
                  <a:pt x="0" y="5716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17"/>
          <p:cNvSpPr/>
          <p:nvPr/>
        </p:nvSpPr>
        <p:spPr>
          <a:xfrm>
            <a:off x="16747643" y="3085162"/>
            <a:ext cx="571668" cy="571668"/>
          </a:xfrm>
          <a:custGeom>
            <a:avLst/>
            <a:gdLst/>
            <a:ahLst/>
            <a:cxnLst/>
            <a:rect l="l" t="t" r="r" b="b"/>
            <a:pathLst>
              <a:path w="571668" h="571668">
                <a:moveTo>
                  <a:pt x="0" y="0"/>
                </a:moveTo>
                <a:lnTo>
                  <a:pt x="571668" y="0"/>
                </a:lnTo>
                <a:lnTo>
                  <a:pt x="571668" y="571668"/>
                </a:lnTo>
                <a:lnTo>
                  <a:pt x="0" y="5716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TextBox 19"/>
          <p:cNvSpPr txBox="1"/>
          <p:nvPr/>
        </p:nvSpPr>
        <p:spPr>
          <a:xfrm>
            <a:off x="1339404" y="2811567"/>
            <a:ext cx="9110398" cy="6771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spcBef>
                <a:spcPct val="0"/>
              </a:spcBef>
            </a:pPr>
            <a:r>
              <a:rPr lang="en-US" sz="4400" spc="-233" dirty="0">
                <a:solidFill>
                  <a:srgbClr val="D54344"/>
                </a:solidFill>
                <a:latin typeface="Arial" panose="020B0604020202020204" pitchFamily="34" charset="0"/>
                <a:ea typeface="Saifah Font TH"/>
                <a:cs typeface="Arial" panose="020B0604020202020204" pitchFamily="34" charset="0"/>
                <a:sym typeface="Saifah Font TH"/>
              </a:rPr>
              <a:t>Masters Thesis: 3D Printed Food Inks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282582" y="4324935"/>
            <a:ext cx="9110397" cy="46166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3000" spc="99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Quantitatively mapped interfacial and bulk rheology to 3D printability, identifying the physicochemical mechanisms governing emulsion stability and shape retention.</a:t>
            </a:r>
          </a:p>
          <a:p>
            <a:pPr marL="457200" indent="-457200"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sz="3000" spc="99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indent="-45720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3000" spc="99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Developed science-based guidelines for clean-label food inks by analyzing protein adsorption kinetics and polysaccharide gelation networks.</a:t>
            </a:r>
            <a:endParaRPr lang="en-US" sz="3000" spc="99" dirty="0">
              <a:solidFill>
                <a:srgbClr val="000000"/>
              </a:solidFill>
              <a:latin typeface="Poppins"/>
              <a:cs typeface="Poppins"/>
              <a:sym typeface="Poppins"/>
            </a:endParaRPr>
          </a:p>
        </p:txBody>
      </p:sp>
      <p:pic>
        <p:nvPicPr>
          <p:cNvPr id="1026" name="Picture 2" descr="3D-printed food is seven ingredients closer to reality | Popular Science">
            <a:extLst>
              <a:ext uri="{FF2B5EF4-FFF2-40B4-BE49-F238E27FC236}">
                <a16:creationId xmlns:a16="http://schemas.microsoft.com/office/drawing/2014/main" id="{0251032A-1A34-489D-D9B9-61677B498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788" y="3003874"/>
            <a:ext cx="5551878" cy="3122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3D Printing Food: Top Applications - 3Dnatives">
            <a:extLst>
              <a:ext uri="{FF2B5EF4-FFF2-40B4-BE49-F238E27FC236}">
                <a16:creationId xmlns:a16="http://schemas.microsoft.com/office/drawing/2014/main" id="{A18E5D9E-25A5-5497-5434-8D66452F7F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44400" y="6349323"/>
            <a:ext cx="4887775" cy="2875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27B563D-6C5E-9D6E-F8AB-DAE22022B25A}"/>
              </a:ext>
            </a:extLst>
          </p:cNvPr>
          <p:cNvSpPr txBox="1"/>
          <p:nvPr/>
        </p:nvSpPr>
        <p:spPr>
          <a:xfrm>
            <a:off x="10831292" y="2319849"/>
            <a:ext cx="67952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3600" spc="-233" dirty="0">
                <a:solidFill>
                  <a:srgbClr val="D54344"/>
                </a:solidFill>
                <a:latin typeface="Arial" panose="020B0604020202020204" pitchFamily="34" charset="0"/>
                <a:ea typeface="Saifah Font TH"/>
                <a:cs typeface="Arial" panose="020B0604020202020204" pitchFamily="34" charset="0"/>
                <a:sym typeface="Saifah Font TH"/>
              </a:rPr>
              <a:t>Jan 2026 – June 2026 (Ongoing)</a:t>
            </a:r>
            <a:endParaRPr lang="en-US" sz="4000" spc="-233" dirty="0">
              <a:solidFill>
                <a:srgbClr val="D54344"/>
              </a:solidFill>
              <a:latin typeface="Arial" panose="020B0604020202020204" pitchFamily="34" charset="0"/>
              <a:ea typeface="Saifah Font TH"/>
              <a:cs typeface="Arial" panose="020B0604020202020204" pitchFamily="34" charset="0"/>
              <a:sym typeface="Saifah Font TH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52DFF1-3522-E368-7C34-4E1FD23596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CD17E23D-719D-2E27-2E39-9814AD78E848}"/>
              </a:ext>
            </a:extLst>
          </p:cNvPr>
          <p:cNvSpPr/>
          <p:nvPr/>
        </p:nvSpPr>
        <p:spPr>
          <a:xfrm>
            <a:off x="0" y="-3810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5111" b="-15111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3FD921F9-95EE-1122-0203-05CD8F2CC391}"/>
              </a:ext>
            </a:extLst>
          </p:cNvPr>
          <p:cNvGrpSpPr/>
          <p:nvPr/>
        </p:nvGrpSpPr>
        <p:grpSpPr>
          <a:xfrm>
            <a:off x="816425" y="1028700"/>
            <a:ext cx="16655159" cy="8476779"/>
            <a:chOff x="0" y="0"/>
            <a:chExt cx="4386544" cy="2232567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EF79250E-26A2-F0CB-0562-89A0B6D0882C}"/>
                </a:ext>
              </a:extLst>
            </p:cNvPr>
            <p:cNvSpPr/>
            <p:nvPr/>
          </p:nvSpPr>
          <p:spPr>
            <a:xfrm>
              <a:off x="0" y="0"/>
              <a:ext cx="4386543" cy="2232567"/>
            </a:xfrm>
            <a:custGeom>
              <a:avLst/>
              <a:gdLst/>
              <a:ahLst/>
              <a:cxnLst/>
              <a:rect l="l" t="t" r="r" b="b"/>
              <a:pathLst>
                <a:path w="4386543" h="2232567">
                  <a:moveTo>
                    <a:pt x="23707" y="0"/>
                  </a:moveTo>
                  <a:lnTo>
                    <a:pt x="4362837" y="0"/>
                  </a:lnTo>
                  <a:cubicBezTo>
                    <a:pt x="4375930" y="0"/>
                    <a:pt x="4386543" y="10614"/>
                    <a:pt x="4386543" y="23707"/>
                  </a:cubicBezTo>
                  <a:lnTo>
                    <a:pt x="4386543" y="2208860"/>
                  </a:lnTo>
                  <a:cubicBezTo>
                    <a:pt x="4386543" y="2221953"/>
                    <a:pt x="4375930" y="2232567"/>
                    <a:pt x="4362837" y="2232567"/>
                  </a:cubicBezTo>
                  <a:lnTo>
                    <a:pt x="23707" y="2232567"/>
                  </a:lnTo>
                  <a:cubicBezTo>
                    <a:pt x="10614" y="2232567"/>
                    <a:pt x="0" y="2221953"/>
                    <a:pt x="0" y="2208860"/>
                  </a:cubicBezTo>
                  <a:lnTo>
                    <a:pt x="0" y="23707"/>
                  </a:lnTo>
                  <a:cubicBezTo>
                    <a:pt x="0" y="10614"/>
                    <a:pt x="10614" y="0"/>
                    <a:pt x="2370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510AFEC9-11CC-C629-C104-936955863370}"/>
                </a:ext>
              </a:extLst>
            </p:cNvPr>
            <p:cNvSpPr txBox="1"/>
            <p:nvPr/>
          </p:nvSpPr>
          <p:spPr>
            <a:xfrm>
              <a:off x="0" y="-28575"/>
              <a:ext cx="4386544" cy="22611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199"/>
                </a:lnSpc>
              </a:pPr>
              <a:endParaRPr/>
            </a:p>
          </p:txBody>
        </p:sp>
      </p:grpSp>
      <p:sp>
        <p:nvSpPr>
          <p:cNvPr id="6" name="Freeform 6">
            <a:extLst>
              <a:ext uri="{FF2B5EF4-FFF2-40B4-BE49-F238E27FC236}">
                <a16:creationId xmlns:a16="http://schemas.microsoft.com/office/drawing/2014/main" id="{C9446AC3-8E4D-9B04-4FFD-7A5703BD7E97}"/>
              </a:ext>
            </a:extLst>
          </p:cNvPr>
          <p:cNvSpPr/>
          <p:nvPr/>
        </p:nvSpPr>
        <p:spPr>
          <a:xfrm>
            <a:off x="1195662" y="1345417"/>
            <a:ext cx="571668" cy="571668"/>
          </a:xfrm>
          <a:custGeom>
            <a:avLst/>
            <a:gdLst/>
            <a:ahLst/>
            <a:cxnLst/>
            <a:rect l="l" t="t" r="r" b="b"/>
            <a:pathLst>
              <a:path w="571668" h="571668">
                <a:moveTo>
                  <a:pt x="0" y="0"/>
                </a:moveTo>
                <a:lnTo>
                  <a:pt x="571668" y="0"/>
                </a:lnTo>
                <a:lnTo>
                  <a:pt x="571668" y="571668"/>
                </a:lnTo>
                <a:lnTo>
                  <a:pt x="0" y="5716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AutoShape 7">
            <a:extLst>
              <a:ext uri="{FF2B5EF4-FFF2-40B4-BE49-F238E27FC236}">
                <a16:creationId xmlns:a16="http://schemas.microsoft.com/office/drawing/2014/main" id="{B44DB1BC-2883-350C-961F-2B7FAC9C3959}"/>
              </a:ext>
            </a:extLst>
          </p:cNvPr>
          <p:cNvSpPr/>
          <p:nvPr/>
        </p:nvSpPr>
        <p:spPr>
          <a:xfrm>
            <a:off x="816425" y="2319849"/>
            <a:ext cx="16655159" cy="0"/>
          </a:xfrm>
          <a:prstGeom prst="line">
            <a:avLst/>
          </a:prstGeom>
          <a:ln w="38100" cap="flat">
            <a:solidFill>
              <a:srgbClr val="D5434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2B8DBEF5-424B-667C-3043-DE25B0830712}"/>
              </a:ext>
            </a:extLst>
          </p:cNvPr>
          <p:cNvSpPr txBox="1"/>
          <p:nvPr/>
        </p:nvSpPr>
        <p:spPr>
          <a:xfrm>
            <a:off x="3657600" y="1183492"/>
            <a:ext cx="11049000" cy="9138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506"/>
              </a:lnSpc>
              <a:spcBef>
                <a:spcPct val="0"/>
              </a:spcBef>
            </a:pPr>
            <a:r>
              <a:rPr lang="en-US" sz="5361" b="1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Education</a:t>
            </a:r>
          </a:p>
        </p:txBody>
      </p:sp>
      <p:sp>
        <p:nvSpPr>
          <p:cNvPr id="16" name="Freeform 16">
            <a:extLst>
              <a:ext uri="{FF2B5EF4-FFF2-40B4-BE49-F238E27FC236}">
                <a16:creationId xmlns:a16="http://schemas.microsoft.com/office/drawing/2014/main" id="{060C8CD3-9C35-EC3A-6B0B-6FF6B35E1551}"/>
              </a:ext>
            </a:extLst>
          </p:cNvPr>
          <p:cNvSpPr/>
          <p:nvPr/>
        </p:nvSpPr>
        <p:spPr>
          <a:xfrm>
            <a:off x="16247242" y="8266307"/>
            <a:ext cx="571668" cy="571668"/>
          </a:xfrm>
          <a:custGeom>
            <a:avLst/>
            <a:gdLst/>
            <a:ahLst/>
            <a:cxnLst/>
            <a:rect l="l" t="t" r="r" b="b"/>
            <a:pathLst>
              <a:path w="571668" h="571668">
                <a:moveTo>
                  <a:pt x="0" y="0"/>
                </a:moveTo>
                <a:lnTo>
                  <a:pt x="571668" y="0"/>
                </a:lnTo>
                <a:lnTo>
                  <a:pt x="571668" y="571668"/>
                </a:lnTo>
                <a:lnTo>
                  <a:pt x="0" y="5716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17">
            <a:extLst>
              <a:ext uri="{FF2B5EF4-FFF2-40B4-BE49-F238E27FC236}">
                <a16:creationId xmlns:a16="http://schemas.microsoft.com/office/drawing/2014/main" id="{F5BE48FF-1313-2A7F-8D17-0ED0BEC5AD10}"/>
              </a:ext>
            </a:extLst>
          </p:cNvPr>
          <p:cNvSpPr/>
          <p:nvPr/>
        </p:nvSpPr>
        <p:spPr>
          <a:xfrm>
            <a:off x="16247242" y="2732073"/>
            <a:ext cx="571668" cy="571668"/>
          </a:xfrm>
          <a:custGeom>
            <a:avLst/>
            <a:gdLst/>
            <a:ahLst/>
            <a:cxnLst/>
            <a:rect l="l" t="t" r="r" b="b"/>
            <a:pathLst>
              <a:path w="571668" h="571668">
                <a:moveTo>
                  <a:pt x="0" y="0"/>
                </a:moveTo>
                <a:lnTo>
                  <a:pt x="571668" y="0"/>
                </a:lnTo>
                <a:lnTo>
                  <a:pt x="571668" y="571668"/>
                </a:lnTo>
                <a:lnTo>
                  <a:pt x="0" y="5716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843CB6E1-27BA-4B07-C233-5F56603A4603}"/>
              </a:ext>
            </a:extLst>
          </p:cNvPr>
          <p:cNvSpPr txBox="1"/>
          <p:nvPr/>
        </p:nvSpPr>
        <p:spPr>
          <a:xfrm>
            <a:off x="1508928" y="2686373"/>
            <a:ext cx="5666000" cy="9463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162"/>
              </a:lnSpc>
              <a:spcBef>
                <a:spcPct val="0"/>
              </a:spcBef>
            </a:pPr>
            <a:r>
              <a:rPr lang="en-US" sz="5400" spc="-233" dirty="0">
                <a:solidFill>
                  <a:srgbClr val="D54344"/>
                </a:solidFill>
                <a:latin typeface="Arial" panose="020B0604020202020204" pitchFamily="34" charset="0"/>
                <a:ea typeface="Saifah Font TH"/>
                <a:cs typeface="Arial" panose="020B0604020202020204" pitchFamily="34" charset="0"/>
                <a:sym typeface="Saifah Font TH"/>
              </a:rPr>
              <a:t>Masters at KTH</a:t>
            </a:r>
          </a:p>
        </p:txBody>
      </p:sp>
      <p:sp>
        <p:nvSpPr>
          <p:cNvPr id="23" name="TextBox 23">
            <a:extLst>
              <a:ext uri="{FF2B5EF4-FFF2-40B4-BE49-F238E27FC236}">
                <a16:creationId xmlns:a16="http://schemas.microsoft.com/office/drawing/2014/main" id="{9B4AEFC3-4A33-4D93-2D9D-F2EB09577440}"/>
              </a:ext>
            </a:extLst>
          </p:cNvPr>
          <p:cNvSpPr txBox="1"/>
          <p:nvPr/>
        </p:nvSpPr>
        <p:spPr>
          <a:xfrm>
            <a:off x="1481496" y="3881429"/>
            <a:ext cx="7891104" cy="50783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spcBef>
                <a:spcPct val="0"/>
              </a:spcBef>
            </a:pPr>
            <a:r>
              <a:rPr lang="en-US" sz="3000" spc="99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Pursuing Masters in Molecular Science and Engineering at KTH Royal University, Stockholm, Sweden</a:t>
            </a:r>
          </a:p>
          <a:p>
            <a:pPr algn="just">
              <a:spcBef>
                <a:spcPct val="0"/>
              </a:spcBef>
            </a:pPr>
            <a:endParaRPr lang="en-US" sz="3000" spc="99" dirty="0">
              <a:solidFill>
                <a:srgbClr val="000000"/>
              </a:solidFill>
              <a:latin typeface="Poppins"/>
              <a:cs typeface="Poppins"/>
              <a:sym typeface="Poppins"/>
            </a:endParaRPr>
          </a:p>
          <a:p>
            <a:pPr algn="just">
              <a:spcBef>
                <a:spcPct val="0"/>
              </a:spcBef>
            </a:pPr>
            <a:r>
              <a:rPr lang="en-US" sz="3000" spc="99" dirty="0">
                <a:solidFill>
                  <a:srgbClr val="000000"/>
                </a:solidFill>
                <a:latin typeface="Poppins"/>
                <a:cs typeface="Poppins"/>
                <a:sym typeface="Poppins"/>
              </a:rPr>
              <a:t>I am also the </a:t>
            </a:r>
            <a:r>
              <a:rPr lang="en-US" sz="3000" b="1" spc="99" dirty="0">
                <a:solidFill>
                  <a:srgbClr val="000000"/>
                </a:solidFill>
                <a:latin typeface="Poppins"/>
                <a:cs typeface="Poppins"/>
                <a:sym typeface="Poppins"/>
              </a:rPr>
              <a:t>International Student Ambassador for my Program.</a:t>
            </a:r>
          </a:p>
          <a:p>
            <a:pPr algn="just">
              <a:spcBef>
                <a:spcPct val="0"/>
              </a:spcBef>
            </a:pPr>
            <a:endParaRPr lang="en-US" sz="3000" spc="99" dirty="0">
              <a:solidFill>
                <a:srgbClr val="000000"/>
              </a:solidFill>
              <a:latin typeface="Poppins"/>
              <a:cs typeface="Poppins"/>
              <a:sym typeface="Poppins"/>
            </a:endParaRPr>
          </a:p>
          <a:p>
            <a:pPr algn="just">
              <a:spcBef>
                <a:spcPct val="0"/>
              </a:spcBef>
            </a:pPr>
            <a:r>
              <a:rPr lang="en-US" sz="3000" spc="99" dirty="0">
                <a:solidFill>
                  <a:srgbClr val="000000"/>
                </a:solidFill>
                <a:latin typeface="Poppins"/>
                <a:cs typeface="Poppins"/>
                <a:sym typeface="Poppins"/>
              </a:rPr>
              <a:t>2-year Master Program focusing on Molecular Science, Surface Chemistry, Polymer Science, Spectroscopic Tools, with sustainability at its core.</a:t>
            </a:r>
          </a:p>
        </p:txBody>
      </p:sp>
      <p:pic>
        <p:nvPicPr>
          <p:cNvPr id="4100" name="Picture 4" descr="KTH Campus | KTH">
            <a:extLst>
              <a:ext uri="{FF2B5EF4-FFF2-40B4-BE49-F238E27FC236}">
                <a16:creationId xmlns:a16="http://schemas.microsoft.com/office/drawing/2014/main" id="{DD2A5F3A-EC1E-0ADF-EF09-CC17360666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05354" y="5556796"/>
            <a:ext cx="47625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No alternative text description for this image">
            <a:extLst>
              <a:ext uri="{FF2B5EF4-FFF2-40B4-BE49-F238E27FC236}">
                <a16:creationId xmlns:a16="http://schemas.microsoft.com/office/drawing/2014/main" id="{39474AAC-6266-40A5-7352-3B99197F6C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9715" y="2542367"/>
            <a:ext cx="5840637" cy="4380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56176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E0512F-C914-D72D-6202-21E4450E64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0BFDF1FE-00A2-81A0-7920-F498AF16E7B3}"/>
              </a:ext>
            </a:extLst>
          </p:cNvPr>
          <p:cNvSpPr/>
          <p:nvPr/>
        </p:nvSpPr>
        <p:spPr>
          <a:xfrm>
            <a:off x="0" y="-3810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5111" b="-15111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AF375D6A-FC6B-879B-5C92-398C1CA685A0}"/>
              </a:ext>
            </a:extLst>
          </p:cNvPr>
          <p:cNvGrpSpPr/>
          <p:nvPr/>
        </p:nvGrpSpPr>
        <p:grpSpPr>
          <a:xfrm>
            <a:off x="816425" y="1028700"/>
            <a:ext cx="16655159" cy="8476779"/>
            <a:chOff x="0" y="0"/>
            <a:chExt cx="4386544" cy="2232567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00F69897-C9CC-FD8C-64BB-82281418DF16}"/>
                </a:ext>
              </a:extLst>
            </p:cNvPr>
            <p:cNvSpPr/>
            <p:nvPr/>
          </p:nvSpPr>
          <p:spPr>
            <a:xfrm>
              <a:off x="0" y="0"/>
              <a:ext cx="4386543" cy="2232567"/>
            </a:xfrm>
            <a:custGeom>
              <a:avLst/>
              <a:gdLst/>
              <a:ahLst/>
              <a:cxnLst/>
              <a:rect l="l" t="t" r="r" b="b"/>
              <a:pathLst>
                <a:path w="4386543" h="2232567">
                  <a:moveTo>
                    <a:pt x="23707" y="0"/>
                  </a:moveTo>
                  <a:lnTo>
                    <a:pt x="4362837" y="0"/>
                  </a:lnTo>
                  <a:cubicBezTo>
                    <a:pt x="4375930" y="0"/>
                    <a:pt x="4386543" y="10614"/>
                    <a:pt x="4386543" y="23707"/>
                  </a:cubicBezTo>
                  <a:lnTo>
                    <a:pt x="4386543" y="2208860"/>
                  </a:lnTo>
                  <a:cubicBezTo>
                    <a:pt x="4386543" y="2221953"/>
                    <a:pt x="4375930" y="2232567"/>
                    <a:pt x="4362837" y="2232567"/>
                  </a:cubicBezTo>
                  <a:lnTo>
                    <a:pt x="23707" y="2232567"/>
                  </a:lnTo>
                  <a:cubicBezTo>
                    <a:pt x="10614" y="2232567"/>
                    <a:pt x="0" y="2221953"/>
                    <a:pt x="0" y="2208860"/>
                  </a:cubicBezTo>
                  <a:lnTo>
                    <a:pt x="0" y="23707"/>
                  </a:lnTo>
                  <a:cubicBezTo>
                    <a:pt x="0" y="10614"/>
                    <a:pt x="10614" y="0"/>
                    <a:pt x="2370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8EB9461A-2863-4ABB-3430-85BFB1EE22C3}"/>
                </a:ext>
              </a:extLst>
            </p:cNvPr>
            <p:cNvSpPr txBox="1"/>
            <p:nvPr/>
          </p:nvSpPr>
          <p:spPr>
            <a:xfrm>
              <a:off x="0" y="-28575"/>
              <a:ext cx="4386544" cy="22611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199"/>
                </a:lnSpc>
              </a:pPr>
              <a:endParaRPr/>
            </a:p>
          </p:txBody>
        </p:sp>
      </p:grpSp>
      <p:sp>
        <p:nvSpPr>
          <p:cNvPr id="6" name="Freeform 6">
            <a:extLst>
              <a:ext uri="{FF2B5EF4-FFF2-40B4-BE49-F238E27FC236}">
                <a16:creationId xmlns:a16="http://schemas.microsoft.com/office/drawing/2014/main" id="{D77AA3C9-5913-E323-C03A-2ECBAE8EC72F}"/>
              </a:ext>
            </a:extLst>
          </p:cNvPr>
          <p:cNvSpPr/>
          <p:nvPr/>
        </p:nvSpPr>
        <p:spPr>
          <a:xfrm>
            <a:off x="1195662" y="1345417"/>
            <a:ext cx="571668" cy="571668"/>
          </a:xfrm>
          <a:custGeom>
            <a:avLst/>
            <a:gdLst/>
            <a:ahLst/>
            <a:cxnLst/>
            <a:rect l="l" t="t" r="r" b="b"/>
            <a:pathLst>
              <a:path w="571668" h="571668">
                <a:moveTo>
                  <a:pt x="0" y="0"/>
                </a:moveTo>
                <a:lnTo>
                  <a:pt x="571668" y="0"/>
                </a:lnTo>
                <a:lnTo>
                  <a:pt x="571668" y="571668"/>
                </a:lnTo>
                <a:lnTo>
                  <a:pt x="0" y="5716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AutoShape 7">
            <a:extLst>
              <a:ext uri="{FF2B5EF4-FFF2-40B4-BE49-F238E27FC236}">
                <a16:creationId xmlns:a16="http://schemas.microsoft.com/office/drawing/2014/main" id="{DE51F2F9-F2A9-9D51-29C9-EEB170599BD1}"/>
              </a:ext>
            </a:extLst>
          </p:cNvPr>
          <p:cNvSpPr/>
          <p:nvPr/>
        </p:nvSpPr>
        <p:spPr>
          <a:xfrm>
            <a:off x="816425" y="2319849"/>
            <a:ext cx="16655159" cy="0"/>
          </a:xfrm>
          <a:prstGeom prst="line">
            <a:avLst/>
          </a:prstGeom>
          <a:ln w="38100" cap="flat">
            <a:solidFill>
              <a:srgbClr val="D5434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0E968E7F-8C02-A5CF-DAA9-FD9C80E1C40E}"/>
              </a:ext>
            </a:extLst>
          </p:cNvPr>
          <p:cNvSpPr txBox="1"/>
          <p:nvPr/>
        </p:nvSpPr>
        <p:spPr>
          <a:xfrm>
            <a:off x="3657600" y="1183492"/>
            <a:ext cx="11049000" cy="9138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506"/>
              </a:lnSpc>
              <a:spcBef>
                <a:spcPct val="0"/>
              </a:spcBef>
            </a:pPr>
            <a:r>
              <a:rPr lang="en-US" sz="5361" b="1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Education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86AA0BA5-E844-B579-BCD9-8A6F4F687E22}"/>
              </a:ext>
            </a:extLst>
          </p:cNvPr>
          <p:cNvSpPr txBox="1"/>
          <p:nvPr/>
        </p:nvSpPr>
        <p:spPr>
          <a:xfrm>
            <a:off x="1644271" y="3390900"/>
            <a:ext cx="7222444" cy="17524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699"/>
              </a:lnSpc>
              <a:spcBef>
                <a:spcPct val="0"/>
              </a:spcBef>
            </a:pPr>
            <a:r>
              <a:rPr lang="en-US" sz="3000" spc="99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Bachelors in Chemical Engineering from American University of Sharjah, UAE with Magna Cum Laude Honor</a:t>
            </a:r>
            <a:br>
              <a:rPr lang="en-US" sz="3000" spc="99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3000" spc="99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Graduated in 2022</a:t>
            </a:r>
          </a:p>
        </p:txBody>
      </p:sp>
      <p:sp>
        <p:nvSpPr>
          <p:cNvPr id="16" name="Freeform 16">
            <a:extLst>
              <a:ext uri="{FF2B5EF4-FFF2-40B4-BE49-F238E27FC236}">
                <a16:creationId xmlns:a16="http://schemas.microsoft.com/office/drawing/2014/main" id="{47D8DA5B-5164-5D87-6B69-08E177C64A62}"/>
              </a:ext>
            </a:extLst>
          </p:cNvPr>
          <p:cNvSpPr/>
          <p:nvPr/>
        </p:nvSpPr>
        <p:spPr>
          <a:xfrm>
            <a:off x="16247242" y="8266307"/>
            <a:ext cx="571668" cy="571668"/>
          </a:xfrm>
          <a:custGeom>
            <a:avLst/>
            <a:gdLst/>
            <a:ahLst/>
            <a:cxnLst/>
            <a:rect l="l" t="t" r="r" b="b"/>
            <a:pathLst>
              <a:path w="571668" h="571668">
                <a:moveTo>
                  <a:pt x="0" y="0"/>
                </a:moveTo>
                <a:lnTo>
                  <a:pt x="571668" y="0"/>
                </a:lnTo>
                <a:lnTo>
                  <a:pt x="571668" y="571668"/>
                </a:lnTo>
                <a:lnTo>
                  <a:pt x="0" y="5716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17">
            <a:extLst>
              <a:ext uri="{FF2B5EF4-FFF2-40B4-BE49-F238E27FC236}">
                <a16:creationId xmlns:a16="http://schemas.microsoft.com/office/drawing/2014/main" id="{BB8F888E-9512-6B59-39E4-44CA5ABBB70C}"/>
              </a:ext>
            </a:extLst>
          </p:cNvPr>
          <p:cNvSpPr/>
          <p:nvPr/>
        </p:nvSpPr>
        <p:spPr>
          <a:xfrm>
            <a:off x="16247242" y="2732073"/>
            <a:ext cx="571668" cy="571668"/>
          </a:xfrm>
          <a:custGeom>
            <a:avLst/>
            <a:gdLst/>
            <a:ahLst/>
            <a:cxnLst/>
            <a:rect l="l" t="t" r="r" b="b"/>
            <a:pathLst>
              <a:path w="571668" h="571668">
                <a:moveTo>
                  <a:pt x="0" y="0"/>
                </a:moveTo>
                <a:lnTo>
                  <a:pt x="571668" y="0"/>
                </a:lnTo>
                <a:lnTo>
                  <a:pt x="571668" y="571668"/>
                </a:lnTo>
                <a:lnTo>
                  <a:pt x="0" y="5716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6CB74E7C-7EB8-7940-409E-549C27E45D96}"/>
              </a:ext>
            </a:extLst>
          </p:cNvPr>
          <p:cNvSpPr txBox="1"/>
          <p:nvPr/>
        </p:nvSpPr>
        <p:spPr>
          <a:xfrm>
            <a:off x="1600200" y="2247900"/>
            <a:ext cx="3613529" cy="9287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162"/>
              </a:lnSpc>
              <a:spcBef>
                <a:spcPct val="0"/>
              </a:spcBef>
            </a:pPr>
            <a:r>
              <a:rPr lang="en-US" sz="4800" spc="-233" dirty="0">
                <a:solidFill>
                  <a:srgbClr val="D54344"/>
                </a:solidFill>
                <a:latin typeface="Arial" panose="020B0604020202020204" pitchFamily="34" charset="0"/>
                <a:ea typeface="Saifah Font TH"/>
                <a:cs typeface="Arial" panose="020B0604020202020204" pitchFamily="34" charset="0"/>
                <a:sym typeface="Saifah Font TH"/>
              </a:rPr>
              <a:t>Bachelors</a:t>
            </a:r>
          </a:p>
        </p:txBody>
      </p:sp>
      <p:sp>
        <p:nvSpPr>
          <p:cNvPr id="23" name="TextBox 23">
            <a:extLst>
              <a:ext uri="{FF2B5EF4-FFF2-40B4-BE49-F238E27FC236}">
                <a16:creationId xmlns:a16="http://schemas.microsoft.com/office/drawing/2014/main" id="{EADEAE90-9AE1-87F7-2F02-FC6B09B16307}"/>
              </a:ext>
            </a:extLst>
          </p:cNvPr>
          <p:cNvSpPr txBox="1"/>
          <p:nvPr/>
        </p:nvSpPr>
        <p:spPr>
          <a:xfrm>
            <a:off x="9421286" y="3390900"/>
            <a:ext cx="7584649" cy="55399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spcBef>
                <a:spcPct val="0"/>
              </a:spcBef>
            </a:pPr>
            <a:r>
              <a:rPr lang="en-US" sz="3000" spc="99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Multiple scholarships and honors, including:</a:t>
            </a:r>
          </a:p>
          <a:p>
            <a:pPr marL="342891" indent="-342891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3000" spc="99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Active Student Scholarship – three times in a row</a:t>
            </a:r>
          </a:p>
          <a:p>
            <a:pPr marL="342891" indent="-342891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3000" spc="99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Petrofac Endowment Scholarship based on community engagement and merit.</a:t>
            </a:r>
          </a:p>
          <a:p>
            <a:pPr marL="342891" indent="-342891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3000" spc="99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Consistently listed on the AUS Dean’s and Chancellor's Lists for exceptional academic performance.</a:t>
            </a:r>
          </a:p>
          <a:p>
            <a:pPr marL="342891" indent="-342891" algn="just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3000" spc="99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AUS Undergraduate Research Grant</a:t>
            </a:r>
          </a:p>
        </p:txBody>
      </p:sp>
      <p:sp>
        <p:nvSpPr>
          <p:cNvPr id="25" name="TextBox 25">
            <a:extLst>
              <a:ext uri="{FF2B5EF4-FFF2-40B4-BE49-F238E27FC236}">
                <a16:creationId xmlns:a16="http://schemas.microsoft.com/office/drawing/2014/main" id="{093C1120-0E63-1F34-E900-C983348F166E}"/>
              </a:ext>
            </a:extLst>
          </p:cNvPr>
          <p:cNvSpPr txBox="1"/>
          <p:nvPr/>
        </p:nvSpPr>
        <p:spPr>
          <a:xfrm>
            <a:off x="9372600" y="2279648"/>
            <a:ext cx="5105707" cy="9588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162"/>
              </a:lnSpc>
              <a:spcBef>
                <a:spcPct val="0"/>
              </a:spcBef>
            </a:pPr>
            <a:r>
              <a:rPr lang="en-US" sz="4800" spc="-233" dirty="0">
                <a:solidFill>
                  <a:srgbClr val="D54344"/>
                </a:solidFill>
                <a:latin typeface="Arial" panose="020B0604020202020204" pitchFamily="34" charset="0"/>
                <a:ea typeface="Saifah Font TH"/>
                <a:cs typeface="Arial" panose="020B0604020202020204" pitchFamily="34" charset="0"/>
                <a:sym typeface="Saifah Font TH"/>
              </a:rPr>
              <a:t>Scholarships</a:t>
            </a:r>
          </a:p>
        </p:txBody>
      </p:sp>
      <p:pic>
        <p:nvPicPr>
          <p:cNvPr id="27" name="Picture 26" descr="Two women holding signs in a room&#10;&#10;AI-generated content may be incorrect.">
            <a:extLst>
              <a:ext uri="{FF2B5EF4-FFF2-40B4-BE49-F238E27FC236}">
                <a16:creationId xmlns:a16="http://schemas.microsoft.com/office/drawing/2014/main" id="{EFDA2162-2E0C-1D90-F4EA-7462B7B7F43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411" b="21111"/>
          <a:stretch/>
        </p:blipFill>
        <p:spPr>
          <a:xfrm>
            <a:off x="1644267" y="5351750"/>
            <a:ext cx="3478036" cy="4041251"/>
          </a:xfrm>
          <a:prstGeom prst="roundRect">
            <a:avLst>
              <a:gd name="adj" fmla="val 3431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9" name="Picture 28" descr="A person in a graduation gown holding a diploma&#10;&#10;AI-generated content may be incorrect.">
            <a:extLst>
              <a:ext uri="{FF2B5EF4-FFF2-40B4-BE49-F238E27FC236}">
                <a16:creationId xmlns:a16="http://schemas.microsoft.com/office/drawing/2014/main" id="{E794A0A1-4156-95D9-23A2-2B36416BBFA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8858" y="5351750"/>
            <a:ext cx="3327857" cy="4086709"/>
          </a:xfrm>
          <a:prstGeom prst="roundRect">
            <a:avLst>
              <a:gd name="adj" fmla="val 3431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0757464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A48A37-AEC3-3DF2-AFD1-0548F9A727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968FCC5F-F2D5-3C0E-AF1B-7E58D55AC3BF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5111" b="-15111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E4F4BDAB-9162-091C-D75F-ED450749B255}"/>
              </a:ext>
            </a:extLst>
          </p:cNvPr>
          <p:cNvGrpSpPr/>
          <p:nvPr/>
        </p:nvGrpSpPr>
        <p:grpSpPr>
          <a:xfrm>
            <a:off x="816425" y="1028700"/>
            <a:ext cx="16655159" cy="8476779"/>
            <a:chOff x="0" y="0"/>
            <a:chExt cx="4386544" cy="2232567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9A08A238-0ED6-1A80-0466-49333E2B10D9}"/>
                </a:ext>
              </a:extLst>
            </p:cNvPr>
            <p:cNvSpPr/>
            <p:nvPr/>
          </p:nvSpPr>
          <p:spPr>
            <a:xfrm>
              <a:off x="0" y="0"/>
              <a:ext cx="4386543" cy="2232567"/>
            </a:xfrm>
            <a:custGeom>
              <a:avLst/>
              <a:gdLst/>
              <a:ahLst/>
              <a:cxnLst/>
              <a:rect l="l" t="t" r="r" b="b"/>
              <a:pathLst>
                <a:path w="4386543" h="2232567">
                  <a:moveTo>
                    <a:pt x="23707" y="0"/>
                  </a:moveTo>
                  <a:lnTo>
                    <a:pt x="4362837" y="0"/>
                  </a:lnTo>
                  <a:cubicBezTo>
                    <a:pt x="4375930" y="0"/>
                    <a:pt x="4386543" y="10614"/>
                    <a:pt x="4386543" y="23707"/>
                  </a:cubicBezTo>
                  <a:lnTo>
                    <a:pt x="4386543" y="2208860"/>
                  </a:lnTo>
                  <a:cubicBezTo>
                    <a:pt x="4386543" y="2221953"/>
                    <a:pt x="4375930" y="2232567"/>
                    <a:pt x="4362837" y="2232567"/>
                  </a:cubicBezTo>
                  <a:lnTo>
                    <a:pt x="23707" y="2232567"/>
                  </a:lnTo>
                  <a:cubicBezTo>
                    <a:pt x="10614" y="2232567"/>
                    <a:pt x="0" y="2221953"/>
                    <a:pt x="0" y="2208860"/>
                  </a:cubicBezTo>
                  <a:lnTo>
                    <a:pt x="0" y="23707"/>
                  </a:lnTo>
                  <a:cubicBezTo>
                    <a:pt x="0" y="10614"/>
                    <a:pt x="10614" y="0"/>
                    <a:pt x="2370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CB74C161-ECCB-D92D-94B6-4F14DC1D3DBC}"/>
                </a:ext>
              </a:extLst>
            </p:cNvPr>
            <p:cNvSpPr txBox="1"/>
            <p:nvPr/>
          </p:nvSpPr>
          <p:spPr>
            <a:xfrm>
              <a:off x="0" y="-28575"/>
              <a:ext cx="4386544" cy="22611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99"/>
                </a:lnSpc>
              </a:pPr>
              <a:endParaRPr/>
            </a:p>
          </p:txBody>
        </p:sp>
      </p:grpSp>
      <p:sp>
        <p:nvSpPr>
          <p:cNvPr id="6" name="Freeform 6">
            <a:extLst>
              <a:ext uri="{FF2B5EF4-FFF2-40B4-BE49-F238E27FC236}">
                <a16:creationId xmlns:a16="http://schemas.microsoft.com/office/drawing/2014/main" id="{C5D0D257-E958-EB7B-117F-28750EE4F43A}"/>
              </a:ext>
            </a:extLst>
          </p:cNvPr>
          <p:cNvSpPr/>
          <p:nvPr/>
        </p:nvSpPr>
        <p:spPr>
          <a:xfrm>
            <a:off x="1195662" y="1345417"/>
            <a:ext cx="571668" cy="571668"/>
          </a:xfrm>
          <a:custGeom>
            <a:avLst/>
            <a:gdLst/>
            <a:ahLst/>
            <a:cxnLst/>
            <a:rect l="l" t="t" r="r" b="b"/>
            <a:pathLst>
              <a:path w="571668" h="571668">
                <a:moveTo>
                  <a:pt x="0" y="0"/>
                </a:moveTo>
                <a:lnTo>
                  <a:pt x="571668" y="0"/>
                </a:lnTo>
                <a:lnTo>
                  <a:pt x="571668" y="571668"/>
                </a:lnTo>
                <a:lnTo>
                  <a:pt x="0" y="5716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AutoShape 7">
            <a:extLst>
              <a:ext uri="{FF2B5EF4-FFF2-40B4-BE49-F238E27FC236}">
                <a16:creationId xmlns:a16="http://schemas.microsoft.com/office/drawing/2014/main" id="{10F84B7B-9C09-6AE6-CB1D-F327FE47AF9D}"/>
              </a:ext>
            </a:extLst>
          </p:cNvPr>
          <p:cNvSpPr/>
          <p:nvPr/>
        </p:nvSpPr>
        <p:spPr>
          <a:xfrm>
            <a:off x="816425" y="2319849"/>
            <a:ext cx="16655159" cy="0"/>
          </a:xfrm>
          <a:prstGeom prst="line">
            <a:avLst/>
          </a:prstGeom>
          <a:ln w="38100" cap="flat">
            <a:solidFill>
              <a:srgbClr val="D5434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7EFC4630-A464-8502-0953-F21C4F04F313}"/>
              </a:ext>
            </a:extLst>
          </p:cNvPr>
          <p:cNvSpPr/>
          <p:nvPr/>
        </p:nvSpPr>
        <p:spPr>
          <a:xfrm>
            <a:off x="16247242" y="8266307"/>
            <a:ext cx="571668" cy="571668"/>
          </a:xfrm>
          <a:custGeom>
            <a:avLst/>
            <a:gdLst/>
            <a:ahLst/>
            <a:cxnLst/>
            <a:rect l="l" t="t" r="r" b="b"/>
            <a:pathLst>
              <a:path w="571668" h="571668">
                <a:moveTo>
                  <a:pt x="0" y="0"/>
                </a:moveTo>
                <a:lnTo>
                  <a:pt x="571668" y="0"/>
                </a:lnTo>
                <a:lnTo>
                  <a:pt x="571668" y="571668"/>
                </a:lnTo>
                <a:lnTo>
                  <a:pt x="0" y="5716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CC729B9A-B289-F698-3275-6CF8040CF46C}"/>
              </a:ext>
            </a:extLst>
          </p:cNvPr>
          <p:cNvSpPr txBox="1"/>
          <p:nvPr/>
        </p:nvSpPr>
        <p:spPr>
          <a:xfrm>
            <a:off x="5343882" y="1183492"/>
            <a:ext cx="7301775" cy="913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06"/>
              </a:lnSpc>
              <a:spcBef>
                <a:spcPct val="0"/>
              </a:spcBef>
            </a:pPr>
            <a:r>
              <a:rPr lang="en-US" sz="5361" b="1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Work Experience</a:t>
            </a: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4239D4F9-0616-4B7F-0AA9-5904E9B339ED}"/>
              </a:ext>
            </a:extLst>
          </p:cNvPr>
          <p:cNvSpPr txBox="1"/>
          <p:nvPr/>
        </p:nvSpPr>
        <p:spPr>
          <a:xfrm>
            <a:off x="1277988" y="3543300"/>
            <a:ext cx="8218736" cy="20914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891" indent="-342891">
              <a:lnSpc>
                <a:spcPts val="269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800" spc="99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Developed a customized VBA-based dashboard that reduced analysis time by 40% and improved decision-making. </a:t>
            </a:r>
          </a:p>
          <a:p>
            <a:pPr marL="342891" indent="-342891">
              <a:lnSpc>
                <a:spcPts val="269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sz="2800" spc="99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342891" indent="-342891">
              <a:lnSpc>
                <a:spcPts val="269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800" spc="99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Highly appreciated by stakeholders and managers</a:t>
            </a:r>
            <a:endParaRPr lang="en-US" sz="2400" spc="99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33DB1D2F-DC29-7964-E21C-EEAC6C09AFB4}"/>
              </a:ext>
            </a:extLst>
          </p:cNvPr>
          <p:cNvSpPr txBox="1"/>
          <p:nvPr/>
        </p:nvSpPr>
        <p:spPr>
          <a:xfrm>
            <a:off x="1284887" y="2400300"/>
            <a:ext cx="12659713" cy="9463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162"/>
              </a:lnSpc>
              <a:spcBef>
                <a:spcPct val="0"/>
              </a:spcBef>
            </a:pPr>
            <a:r>
              <a:rPr lang="en-US" sz="4800" spc="-233" dirty="0">
                <a:solidFill>
                  <a:srgbClr val="D54344"/>
                </a:solidFill>
                <a:latin typeface="Arial" panose="020B0604020202020204" pitchFamily="34" charset="0"/>
                <a:ea typeface="Saifah Font TH"/>
                <a:cs typeface="Arial" panose="020B0604020202020204" pitchFamily="34" charset="0"/>
                <a:sym typeface="Saifah Font TH"/>
              </a:rPr>
              <a:t>Dräger - Product Developer Consultant </a:t>
            </a:r>
          </a:p>
        </p:txBody>
      </p:sp>
      <p:sp>
        <p:nvSpPr>
          <p:cNvPr id="22" name="TextBox 22">
            <a:extLst>
              <a:ext uri="{FF2B5EF4-FFF2-40B4-BE49-F238E27FC236}">
                <a16:creationId xmlns:a16="http://schemas.microsoft.com/office/drawing/2014/main" id="{7D2EE31B-F0ED-B962-DD86-C9A4260751C2}"/>
              </a:ext>
            </a:extLst>
          </p:cNvPr>
          <p:cNvSpPr txBox="1"/>
          <p:nvPr/>
        </p:nvSpPr>
        <p:spPr>
          <a:xfrm>
            <a:off x="10697536" y="8209154"/>
            <a:ext cx="3181377" cy="3400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59"/>
              </a:lnSpc>
              <a:spcBef>
                <a:spcPct val="0"/>
              </a:spcBef>
            </a:pPr>
            <a:r>
              <a:rPr lang="en-US" sz="1971" spc="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graphic designer</a:t>
            </a:r>
          </a:p>
        </p:txBody>
      </p:sp>
      <p:sp>
        <p:nvSpPr>
          <p:cNvPr id="23" name="Freeform 23">
            <a:extLst>
              <a:ext uri="{FF2B5EF4-FFF2-40B4-BE49-F238E27FC236}">
                <a16:creationId xmlns:a16="http://schemas.microsoft.com/office/drawing/2014/main" id="{27BF8715-2A7C-3082-161A-5C2D414254DC}"/>
              </a:ext>
            </a:extLst>
          </p:cNvPr>
          <p:cNvSpPr/>
          <p:nvPr/>
        </p:nvSpPr>
        <p:spPr>
          <a:xfrm>
            <a:off x="16247242" y="2732073"/>
            <a:ext cx="571668" cy="571668"/>
          </a:xfrm>
          <a:custGeom>
            <a:avLst/>
            <a:gdLst/>
            <a:ahLst/>
            <a:cxnLst/>
            <a:rect l="l" t="t" r="r" b="b"/>
            <a:pathLst>
              <a:path w="571668" h="571668">
                <a:moveTo>
                  <a:pt x="0" y="0"/>
                </a:moveTo>
                <a:lnTo>
                  <a:pt x="571668" y="0"/>
                </a:lnTo>
                <a:lnTo>
                  <a:pt x="571668" y="571668"/>
                </a:lnTo>
                <a:lnTo>
                  <a:pt x="0" y="5716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87E1F5E-298B-B49A-1DD4-DD6AF51830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60684" y="5699084"/>
            <a:ext cx="6891757" cy="371464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8D8AC3D-3BF4-CE1C-938C-74654EBF4DA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68857" y="3963129"/>
            <a:ext cx="7630590" cy="537695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EA60097-11F4-C583-DB8A-0D4074992F15}"/>
              </a:ext>
            </a:extLst>
          </p:cNvPr>
          <p:cNvSpPr txBox="1"/>
          <p:nvPr/>
        </p:nvSpPr>
        <p:spPr>
          <a:xfrm>
            <a:off x="12039600" y="1287457"/>
            <a:ext cx="558437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4000" spc="-233" dirty="0">
                <a:solidFill>
                  <a:srgbClr val="D54344"/>
                </a:solidFill>
                <a:latin typeface="Arial" panose="020B0604020202020204" pitchFamily="34" charset="0"/>
                <a:ea typeface="Saifah Font TH"/>
                <a:cs typeface="Arial" panose="020B0604020202020204" pitchFamily="34" charset="0"/>
                <a:sym typeface="Saifah Font TH"/>
              </a:rPr>
              <a:t>May 2025 - August 2025</a:t>
            </a:r>
            <a:endParaRPr lang="en-US" sz="4400" spc="-233" dirty="0">
              <a:solidFill>
                <a:srgbClr val="D54344"/>
              </a:solidFill>
              <a:latin typeface="Arial" panose="020B0604020202020204" pitchFamily="34" charset="0"/>
              <a:ea typeface="Saifah Font TH"/>
              <a:cs typeface="Arial" panose="020B0604020202020204" pitchFamily="34" charset="0"/>
              <a:sym typeface="Saifah Font TH"/>
            </a:endParaRPr>
          </a:p>
        </p:txBody>
      </p:sp>
    </p:spTree>
    <p:extLst>
      <p:ext uri="{BB962C8B-B14F-4D97-AF65-F5344CB8AC3E}">
        <p14:creationId xmlns:p14="http://schemas.microsoft.com/office/powerpoint/2010/main" val="34031357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8E0912-0F7E-A8F0-D681-E0D8E8B41B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01584F4B-01C3-94CB-32A3-40E4BB958E61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5111" b="-15111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72567E24-CBF7-F36C-3C33-B633FA35BB31}"/>
              </a:ext>
            </a:extLst>
          </p:cNvPr>
          <p:cNvGrpSpPr/>
          <p:nvPr/>
        </p:nvGrpSpPr>
        <p:grpSpPr>
          <a:xfrm>
            <a:off x="816425" y="1028700"/>
            <a:ext cx="16655159" cy="8476779"/>
            <a:chOff x="0" y="0"/>
            <a:chExt cx="4386544" cy="2232567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AB13AA6A-AF33-C89E-7C81-6B7198699A2A}"/>
                </a:ext>
              </a:extLst>
            </p:cNvPr>
            <p:cNvSpPr/>
            <p:nvPr/>
          </p:nvSpPr>
          <p:spPr>
            <a:xfrm>
              <a:off x="0" y="0"/>
              <a:ext cx="4386543" cy="2232567"/>
            </a:xfrm>
            <a:custGeom>
              <a:avLst/>
              <a:gdLst/>
              <a:ahLst/>
              <a:cxnLst/>
              <a:rect l="l" t="t" r="r" b="b"/>
              <a:pathLst>
                <a:path w="4386543" h="2232567">
                  <a:moveTo>
                    <a:pt x="23707" y="0"/>
                  </a:moveTo>
                  <a:lnTo>
                    <a:pt x="4362837" y="0"/>
                  </a:lnTo>
                  <a:cubicBezTo>
                    <a:pt x="4375930" y="0"/>
                    <a:pt x="4386543" y="10614"/>
                    <a:pt x="4386543" y="23707"/>
                  </a:cubicBezTo>
                  <a:lnTo>
                    <a:pt x="4386543" y="2208860"/>
                  </a:lnTo>
                  <a:cubicBezTo>
                    <a:pt x="4386543" y="2221953"/>
                    <a:pt x="4375930" y="2232567"/>
                    <a:pt x="4362837" y="2232567"/>
                  </a:cubicBezTo>
                  <a:lnTo>
                    <a:pt x="23707" y="2232567"/>
                  </a:lnTo>
                  <a:cubicBezTo>
                    <a:pt x="10614" y="2232567"/>
                    <a:pt x="0" y="2221953"/>
                    <a:pt x="0" y="2208860"/>
                  </a:cubicBezTo>
                  <a:lnTo>
                    <a:pt x="0" y="23707"/>
                  </a:lnTo>
                  <a:cubicBezTo>
                    <a:pt x="0" y="10614"/>
                    <a:pt x="10614" y="0"/>
                    <a:pt x="2370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95A7CD51-ABFE-46C9-0D5D-9435B21415B9}"/>
                </a:ext>
              </a:extLst>
            </p:cNvPr>
            <p:cNvSpPr txBox="1"/>
            <p:nvPr/>
          </p:nvSpPr>
          <p:spPr>
            <a:xfrm>
              <a:off x="0" y="-28575"/>
              <a:ext cx="4386544" cy="22611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99"/>
                </a:lnSpc>
              </a:pPr>
              <a:endParaRPr/>
            </a:p>
          </p:txBody>
        </p:sp>
      </p:grpSp>
      <p:sp>
        <p:nvSpPr>
          <p:cNvPr id="6" name="Freeform 6">
            <a:extLst>
              <a:ext uri="{FF2B5EF4-FFF2-40B4-BE49-F238E27FC236}">
                <a16:creationId xmlns:a16="http://schemas.microsoft.com/office/drawing/2014/main" id="{F98C4909-F460-B2D8-8507-39CF21249F7F}"/>
              </a:ext>
            </a:extLst>
          </p:cNvPr>
          <p:cNvSpPr/>
          <p:nvPr/>
        </p:nvSpPr>
        <p:spPr>
          <a:xfrm>
            <a:off x="1195662" y="1345417"/>
            <a:ext cx="571668" cy="571668"/>
          </a:xfrm>
          <a:custGeom>
            <a:avLst/>
            <a:gdLst/>
            <a:ahLst/>
            <a:cxnLst/>
            <a:rect l="l" t="t" r="r" b="b"/>
            <a:pathLst>
              <a:path w="571668" h="571668">
                <a:moveTo>
                  <a:pt x="0" y="0"/>
                </a:moveTo>
                <a:lnTo>
                  <a:pt x="571668" y="0"/>
                </a:lnTo>
                <a:lnTo>
                  <a:pt x="571668" y="571668"/>
                </a:lnTo>
                <a:lnTo>
                  <a:pt x="0" y="5716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AutoShape 7">
            <a:extLst>
              <a:ext uri="{FF2B5EF4-FFF2-40B4-BE49-F238E27FC236}">
                <a16:creationId xmlns:a16="http://schemas.microsoft.com/office/drawing/2014/main" id="{86E33463-5CA9-342C-D312-B380B71ED106}"/>
              </a:ext>
            </a:extLst>
          </p:cNvPr>
          <p:cNvSpPr/>
          <p:nvPr/>
        </p:nvSpPr>
        <p:spPr>
          <a:xfrm>
            <a:off x="816425" y="2319849"/>
            <a:ext cx="16655159" cy="0"/>
          </a:xfrm>
          <a:prstGeom prst="line">
            <a:avLst/>
          </a:prstGeom>
          <a:ln w="38100" cap="flat">
            <a:solidFill>
              <a:srgbClr val="D5434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D48B5465-7308-9BFB-C95D-D889D352A898}"/>
              </a:ext>
            </a:extLst>
          </p:cNvPr>
          <p:cNvSpPr/>
          <p:nvPr/>
        </p:nvSpPr>
        <p:spPr>
          <a:xfrm>
            <a:off x="16247242" y="8266307"/>
            <a:ext cx="571668" cy="571668"/>
          </a:xfrm>
          <a:custGeom>
            <a:avLst/>
            <a:gdLst/>
            <a:ahLst/>
            <a:cxnLst/>
            <a:rect l="l" t="t" r="r" b="b"/>
            <a:pathLst>
              <a:path w="571668" h="571668">
                <a:moveTo>
                  <a:pt x="0" y="0"/>
                </a:moveTo>
                <a:lnTo>
                  <a:pt x="571668" y="0"/>
                </a:lnTo>
                <a:lnTo>
                  <a:pt x="571668" y="571668"/>
                </a:lnTo>
                <a:lnTo>
                  <a:pt x="0" y="5716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0975E9CF-13AC-0E59-B262-C824EC5F3C2A}"/>
              </a:ext>
            </a:extLst>
          </p:cNvPr>
          <p:cNvSpPr txBox="1"/>
          <p:nvPr/>
        </p:nvSpPr>
        <p:spPr>
          <a:xfrm>
            <a:off x="5343882" y="1183492"/>
            <a:ext cx="7301775" cy="913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06"/>
              </a:lnSpc>
              <a:spcBef>
                <a:spcPct val="0"/>
              </a:spcBef>
            </a:pPr>
            <a:r>
              <a:rPr lang="en-US" sz="5361" b="1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Work Experience</a:t>
            </a: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F1E774F6-92CE-0283-257B-26B7A4037C4F}"/>
              </a:ext>
            </a:extLst>
          </p:cNvPr>
          <p:cNvSpPr txBox="1"/>
          <p:nvPr/>
        </p:nvSpPr>
        <p:spPr>
          <a:xfrm>
            <a:off x="1362159" y="3619500"/>
            <a:ext cx="8620041" cy="55399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891" indent="-342891">
              <a:lnSpc>
                <a:spcPts val="269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400" spc="99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Performed a time–temperature resolved study to assess how solvent choice influences mass spectrometry data quality.</a:t>
            </a:r>
          </a:p>
          <a:p>
            <a:pPr marL="342891" indent="-342891">
              <a:lnSpc>
                <a:spcPts val="269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sz="2400" spc="99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342891" indent="-342891">
              <a:lnSpc>
                <a:spcPts val="269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400" spc="99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Investigating Solvent Interactions of Antioxidant Used for Plastic Food Packaging</a:t>
            </a:r>
          </a:p>
          <a:p>
            <a:pPr marL="342891" indent="-342891">
              <a:lnSpc>
                <a:spcPts val="269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sz="2400" spc="99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342891" indent="-342891">
              <a:lnSpc>
                <a:spcPts val="269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400" spc="99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Used tandem MS/MS to identify solvent cluster structures, improving understanding of molecular interactions and reproducibility.</a:t>
            </a:r>
          </a:p>
          <a:p>
            <a:pPr marL="342891" indent="-342891">
              <a:lnSpc>
                <a:spcPts val="269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sz="2400" spc="99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342891" indent="-342891">
              <a:lnSpc>
                <a:spcPts val="269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400" spc="99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Gained expertise in linking molecular-level solvent effects to system performance, a skill directly transferable to investigating how wetting agents, dispersion, and rheology modifiers affect paint formulations.</a:t>
            </a:r>
            <a:endParaRPr lang="en-US" sz="2000" spc="99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C6F7F3DF-82A3-4EF1-878D-933455FDBBE7}"/>
              </a:ext>
            </a:extLst>
          </p:cNvPr>
          <p:cNvSpPr txBox="1"/>
          <p:nvPr/>
        </p:nvSpPr>
        <p:spPr>
          <a:xfrm>
            <a:off x="1337398" y="2569126"/>
            <a:ext cx="8949859" cy="9568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162"/>
              </a:lnSpc>
              <a:spcBef>
                <a:spcPct val="0"/>
              </a:spcBef>
            </a:pPr>
            <a:r>
              <a:rPr lang="en-US" sz="4800" spc="-233" dirty="0">
                <a:solidFill>
                  <a:srgbClr val="D54344"/>
                </a:solidFill>
                <a:latin typeface="Arial" panose="020B0604020202020204" pitchFamily="34" charset="0"/>
                <a:ea typeface="Saifah Font TH"/>
                <a:cs typeface="Arial" panose="020B0604020202020204" pitchFamily="34" charset="0"/>
                <a:sym typeface="Saifah Font TH"/>
              </a:rPr>
              <a:t>KTH - Student Researcher</a:t>
            </a:r>
          </a:p>
        </p:txBody>
      </p:sp>
      <p:sp>
        <p:nvSpPr>
          <p:cNvPr id="22" name="TextBox 22">
            <a:extLst>
              <a:ext uri="{FF2B5EF4-FFF2-40B4-BE49-F238E27FC236}">
                <a16:creationId xmlns:a16="http://schemas.microsoft.com/office/drawing/2014/main" id="{33D95416-D1F9-D5B6-D8F1-E9A9114C7A2E}"/>
              </a:ext>
            </a:extLst>
          </p:cNvPr>
          <p:cNvSpPr txBox="1"/>
          <p:nvPr/>
        </p:nvSpPr>
        <p:spPr>
          <a:xfrm>
            <a:off x="10697536" y="8209154"/>
            <a:ext cx="3181377" cy="3400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59"/>
              </a:lnSpc>
              <a:spcBef>
                <a:spcPct val="0"/>
              </a:spcBef>
            </a:pPr>
            <a:r>
              <a:rPr lang="en-US" sz="1971" spc="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graphic designer</a:t>
            </a:r>
          </a:p>
        </p:txBody>
      </p:sp>
      <p:sp>
        <p:nvSpPr>
          <p:cNvPr id="23" name="Freeform 23">
            <a:extLst>
              <a:ext uri="{FF2B5EF4-FFF2-40B4-BE49-F238E27FC236}">
                <a16:creationId xmlns:a16="http://schemas.microsoft.com/office/drawing/2014/main" id="{209D05EA-A191-1D6E-89EA-DE05AC7F4708}"/>
              </a:ext>
            </a:extLst>
          </p:cNvPr>
          <p:cNvSpPr/>
          <p:nvPr/>
        </p:nvSpPr>
        <p:spPr>
          <a:xfrm>
            <a:off x="16247242" y="2732073"/>
            <a:ext cx="571668" cy="571668"/>
          </a:xfrm>
          <a:custGeom>
            <a:avLst/>
            <a:gdLst/>
            <a:ahLst/>
            <a:cxnLst/>
            <a:rect l="l" t="t" r="r" b="b"/>
            <a:pathLst>
              <a:path w="571668" h="571668">
                <a:moveTo>
                  <a:pt x="0" y="0"/>
                </a:moveTo>
                <a:lnTo>
                  <a:pt x="571668" y="0"/>
                </a:lnTo>
                <a:lnTo>
                  <a:pt x="571668" y="571668"/>
                </a:lnTo>
                <a:lnTo>
                  <a:pt x="0" y="5716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EFAB283-A403-B512-EBF5-7ADCB3057466}"/>
              </a:ext>
            </a:extLst>
          </p:cNvPr>
          <p:cNvSpPr txBox="1"/>
          <p:nvPr/>
        </p:nvSpPr>
        <p:spPr>
          <a:xfrm>
            <a:off x="12475025" y="1311414"/>
            <a:ext cx="558437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4000" spc="-233" dirty="0">
                <a:solidFill>
                  <a:srgbClr val="D54344"/>
                </a:solidFill>
                <a:latin typeface="Arial" panose="020B0604020202020204" pitchFamily="34" charset="0"/>
                <a:ea typeface="Saifah Font TH"/>
                <a:cs typeface="Arial" panose="020B0604020202020204" pitchFamily="34" charset="0"/>
                <a:sym typeface="Saifah Font TH"/>
              </a:rPr>
              <a:t>January - May 2025</a:t>
            </a:r>
          </a:p>
        </p:txBody>
      </p:sp>
      <p:pic>
        <p:nvPicPr>
          <p:cNvPr id="10" name="Picture 9" descr="A person wearing a white coat and gloves holding a dropper&#10;&#10;AI-generated content may be incorrect.">
            <a:extLst>
              <a:ext uri="{FF2B5EF4-FFF2-40B4-BE49-F238E27FC236}">
                <a16:creationId xmlns:a16="http://schemas.microsoft.com/office/drawing/2014/main" id="{77B3753E-C2C5-4164-57E5-8E654F8C71D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45" b="10000"/>
          <a:stretch>
            <a:fillRect/>
          </a:stretch>
        </p:blipFill>
        <p:spPr>
          <a:xfrm>
            <a:off x="13982136" y="3794151"/>
            <a:ext cx="3173600" cy="5589018"/>
          </a:xfrm>
          <a:prstGeom prst="rect">
            <a:avLst/>
          </a:prstGeom>
        </p:spPr>
      </p:pic>
      <p:pic>
        <p:nvPicPr>
          <p:cNvPr id="19" name="Picture 18" descr="A person in a white suit&#10;&#10;AI-generated content may be incorrect.">
            <a:extLst>
              <a:ext uri="{FF2B5EF4-FFF2-40B4-BE49-F238E27FC236}">
                <a16:creationId xmlns:a16="http://schemas.microsoft.com/office/drawing/2014/main" id="{9B3BD9C0-6D54-7822-4732-D340568D9DF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7705" y="3746002"/>
            <a:ext cx="3211170" cy="5592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0804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649E2B-D84D-3924-F6B3-A679534A86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7BBFF2E5-5B7B-FC00-8897-4D8C14EAF63A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5111" b="-15111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DD39A591-05FB-FB6C-AFC1-7A34E780AE16}"/>
              </a:ext>
            </a:extLst>
          </p:cNvPr>
          <p:cNvGrpSpPr/>
          <p:nvPr/>
        </p:nvGrpSpPr>
        <p:grpSpPr>
          <a:xfrm>
            <a:off x="816425" y="1028700"/>
            <a:ext cx="16655159" cy="8476779"/>
            <a:chOff x="0" y="0"/>
            <a:chExt cx="4386544" cy="2232567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ED064E5D-8433-3979-33B8-871899F21D20}"/>
                </a:ext>
              </a:extLst>
            </p:cNvPr>
            <p:cNvSpPr/>
            <p:nvPr/>
          </p:nvSpPr>
          <p:spPr>
            <a:xfrm>
              <a:off x="0" y="0"/>
              <a:ext cx="4386543" cy="2232567"/>
            </a:xfrm>
            <a:custGeom>
              <a:avLst/>
              <a:gdLst/>
              <a:ahLst/>
              <a:cxnLst/>
              <a:rect l="l" t="t" r="r" b="b"/>
              <a:pathLst>
                <a:path w="4386543" h="2232567">
                  <a:moveTo>
                    <a:pt x="23707" y="0"/>
                  </a:moveTo>
                  <a:lnTo>
                    <a:pt x="4362837" y="0"/>
                  </a:lnTo>
                  <a:cubicBezTo>
                    <a:pt x="4375930" y="0"/>
                    <a:pt x="4386543" y="10614"/>
                    <a:pt x="4386543" y="23707"/>
                  </a:cubicBezTo>
                  <a:lnTo>
                    <a:pt x="4386543" y="2208860"/>
                  </a:lnTo>
                  <a:cubicBezTo>
                    <a:pt x="4386543" y="2221953"/>
                    <a:pt x="4375930" y="2232567"/>
                    <a:pt x="4362837" y="2232567"/>
                  </a:cubicBezTo>
                  <a:lnTo>
                    <a:pt x="23707" y="2232567"/>
                  </a:lnTo>
                  <a:cubicBezTo>
                    <a:pt x="10614" y="2232567"/>
                    <a:pt x="0" y="2221953"/>
                    <a:pt x="0" y="2208860"/>
                  </a:cubicBezTo>
                  <a:lnTo>
                    <a:pt x="0" y="23707"/>
                  </a:lnTo>
                  <a:cubicBezTo>
                    <a:pt x="0" y="10614"/>
                    <a:pt x="10614" y="0"/>
                    <a:pt x="2370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53DE46A2-9411-5156-E2CB-4C0130FC9898}"/>
                </a:ext>
              </a:extLst>
            </p:cNvPr>
            <p:cNvSpPr txBox="1"/>
            <p:nvPr/>
          </p:nvSpPr>
          <p:spPr>
            <a:xfrm>
              <a:off x="0" y="-28575"/>
              <a:ext cx="4386544" cy="22611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99"/>
                </a:lnSpc>
              </a:pPr>
              <a:endParaRPr/>
            </a:p>
          </p:txBody>
        </p:sp>
      </p:grpSp>
      <p:sp>
        <p:nvSpPr>
          <p:cNvPr id="6" name="Freeform 6">
            <a:extLst>
              <a:ext uri="{FF2B5EF4-FFF2-40B4-BE49-F238E27FC236}">
                <a16:creationId xmlns:a16="http://schemas.microsoft.com/office/drawing/2014/main" id="{D0E69108-8692-54DF-A4FE-054BD9F335E2}"/>
              </a:ext>
            </a:extLst>
          </p:cNvPr>
          <p:cNvSpPr/>
          <p:nvPr/>
        </p:nvSpPr>
        <p:spPr>
          <a:xfrm>
            <a:off x="1195662" y="1345417"/>
            <a:ext cx="571668" cy="571668"/>
          </a:xfrm>
          <a:custGeom>
            <a:avLst/>
            <a:gdLst/>
            <a:ahLst/>
            <a:cxnLst/>
            <a:rect l="l" t="t" r="r" b="b"/>
            <a:pathLst>
              <a:path w="571668" h="571668">
                <a:moveTo>
                  <a:pt x="0" y="0"/>
                </a:moveTo>
                <a:lnTo>
                  <a:pt x="571668" y="0"/>
                </a:lnTo>
                <a:lnTo>
                  <a:pt x="571668" y="571668"/>
                </a:lnTo>
                <a:lnTo>
                  <a:pt x="0" y="5716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AutoShape 7">
            <a:extLst>
              <a:ext uri="{FF2B5EF4-FFF2-40B4-BE49-F238E27FC236}">
                <a16:creationId xmlns:a16="http://schemas.microsoft.com/office/drawing/2014/main" id="{648F0437-A2E2-B1B6-6DA6-CDD8928E9785}"/>
              </a:ext>
            </a:extLst>
          </p:cNvPr>
          <p:cNvSpPr/>
          <p:nvPr/>
        </p:nvSpPr>
        <p:spPr>
          <a:xfrm>
            <a:off x="816425" y="2319849"/>
            <a:ext cx="16655159" cy="0"/>
          </a:xfrm>
          <a:prstGeom prst="line">
            <a:avLst/>
          </a:prstGeom>
          <a:ln w="38100" cap="flat">
            <a:solidFill>
              <a:srgbClr val="D5434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E3068B73-0D37-BF26-86E8-0CEA6AC4278A}"/>
              </a:ext>
            </a:extLst>
          </p:cNvPr>
          <p:cNvSpPr/>
          <p:nvPr/>
        </p:nvSpPr>
        <p:spPr>
          <a:xfrm>
            <a:off x="16247242" y="8266307"/>
            <a:ext cx="571668" cy="571668"/>
          </a:xfrm>
          <a:custGeom>
            <a:avLst/>
            <a:gdLst/>
            <a:ahLst/>
            <a:cxnLst/>
            <a:rect l="l" t="t" r="r" b="b"/>
            <a:pathLst>
              <a:path w="571668" h="571668">
                <a:moveTo>
                  <a:pt x="0" y="0"/>
                </a:moveTo>
                <a:lnTo>
                  <a:pt x="571668" y="0"/>
                </a:lnTo>
                <a:lnTo>
                  <a:pt x="571668" y="571668"/>
                </a:lnTo>
                <a:lnTo>
                  <a:pt x="0" y="5716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E87F8F67-0D70-F65F-5137-6B398C056A25}"/>
              </a:ext>
            </a:extLst>
          </p:cNvPr>
          <p:cNvSpPr txBox="1"/>
          <p:nvPr/>
        </p:nvSpPr>
        <p:spPr>
          <a:xfrm>
            <a:off x="5343882" y="1183492"/>
            <a:ext cx="7301775" cy="913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06"/>
              </a:lnSpc>
              <a:spcBef>
                <a:spcPct val="0"/>
              </a:spcBef>
            </a:pPr>
            <a:r>
              <a:rPr lang="en-US" sz="5361" b="1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Work Experience</a:t>
            </a: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49FDCD94-A6C2-116B-A764-8DA0EB234E16}"/>
              </a:ext>
            </a:extLst>
          </p:cNvPr>
          <p:cNvSpPr txBox="1"/>
          <p:nvPr/>
        </p:nvSpPr>
        <p:spPr>
          <a:xfrm>
            <a:off x="1277988" y="3963129"/>
            <a:ext cx="6686082" cy="48013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891" indent="-342891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600" spc="99" dirty="0">
                <a:solidFill>
                  <a:srgbClr val="000000"/>
                </a:solidFill>
                <a:latin typeface="Poppins"/>
                <a:cs typeface="Poppins"/>
                <a:sym typeface="Poppins"/>
              </a:rPr>
              <a:t>Optimized polyurea formulations, assessing curing agent effects on viscosity, flow, and application.</a:t>
            </a:r>
          </a:p>
          <a:p>
            <a:pPr marL="342891" indent="-342891"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sz="2600" spc="99" dirty="0">
              <a:solidFill>
                <a:srgbClr val="000000"/>
              </a:solidFill>
              <a:latin typeface="Poppins"/>
              <a:cs typeface="Poppins"/>
              <a:sym typeface="Poppins"/>
            </a:endParaRPr>
          </a:p>
          <a:p>
            <a:pPr marL="342891" indent="-342891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600" spc="99" dirty="0">
                <a:solidFill>
                  <a:srgbClr val="000000"/>
                </a:solidFill>
                <a:latin typeface="Poppins"/>
                <a:cs typeface="Poppins"/>
                <a:sym typeface="Poppins"/>
              </a:rPr>
              <a:t>Applied rheology and surface chemistry to evaluate stability and performance.</a:t>
            </a:r>
          </a:p>
          <a:p>
            <a:pPr marL="342891" indent="-342891"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sz="2600" spc="99" dirty="0">
              <a:solidFill>
                <a:srgbClr val="000000"/>
              </a:solidFill>
              <a:latin typeface="Poppins"/>
              <a:cs typeface="Poppins"/>
              <a:sym typeface="Poppins"/>
            </a:endParaRPr>
          </a:p>
          <a:p>
            <a:pPr marL="342891" indent="-342891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600" spc="99" dirty="0">
                <a:solidFill>
                  <a:srgbClr val="000000"/>
                </a:solidFill>
                <a:latin typeface="Poppins"/>
                <a:cs typeface="Poppins"/>
                <a:sym typeface="Poppins"/>
              </a:rPr>
              <a:t>Completed training in circular economy, deepening knowledge of sustainable materials and life-cycle impact.</a:t>
            </a:r>
          </a:p>
        </p:txBody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4A39D083-3E8D-6A7B-BDC5-2E7EC2A3910D}"/>
              </a:ext>
            </a:extLst>
          </p:cNvPr>
          <p:cNvSpPr txBox="1"/>
          <p:nvPr/>
        </p:nvSpPr>
        <p:spPr>
          <a:xfrm>
            <a:off x="1254587" y="2493883"/>
            <a:ext cx="6822613" cy="13542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spcBef>
                <a:spcPct val="0"/>
              </a:spcBef>
            </a:pPr>
            <a:r>
              <a:rPr lang="en-US" sz="4400" spc="-233" dirty="0">
                <a:solidFill>
                  <a:srgbClr val="D54344"/>
                </a:solidFill>
                <a:latin typeface="Arial" panose="020B0604020202020204" pitchFamily="34" charset="0"/>
                <a:ea typeface="Saifah Font TH"/>
                <a:cs typeface="Arial" panose="020B0604020202020204" pitchFamily="34" charset="0"/>
                <a:sym typeface="Saifah Font TH"/>
              </a:rPr>
              <a:t>Covestro - </a:t>
            </a:r>
          </a:p>
          <a:p>
            <a:pPr>
              <a:spcBef>
                <a:spcPct val="0"/>
              </a:spcBef>
            </a:pPr>
            <a:r>
              <a:rPr lang="en-US" sz="4400" spc="-233" dirty="0">
                <a:solidFill>
                  <a:srgbClr val="D54344"/>
                </a:solidFill>
                <a:latin typeface="Arial" panose="020B0604020202020204" pitchFamily="34" charset="0"/>
                <a:ea typeface="Saifah Font TH"/>
                <a:cs typeface="Arial" panose="020B0604020202020204" pitchFamily="34" charset="0"/>
                <a:sym typeface="Saifah Font TH"/>
              </a:rPr>
              <a:t>Formulation R&amp;D Intern</a:t>
            </a:r>
          </a:p>
        </p:txBody>
      </p:sp>
      <p:sp>
        <p:nvSpPr>
          <p:cNvPr id="22" name="TextBox 22">
            <a:extLst>
              <a:ext uri="{FF2B5EF4-FFF2-40B4-BE49-F238E27FC236}">
                <a16:creationId xmlns:a16="http://schemas.microsoft.com/office/drawing/2014/main" id="{64616A34-37C3-23F4-639A-40D7ED863385}"/>
              </a:ext>
            </a:extLst>
          </p:cNvPr>
          <p:cNvSpPr txBox="1"/>
          <p:nvPr/>
        </p:nvSpPr>
        <p:spPr>
          <a:xfrm>
            <a:off x="10697536" y="8209154"/>
            <a:ext cx="3181377" cy="3400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59"/>
              </a:lnSpc>
              <a:spcBef>
                <a:spcPct val="0"/>
              </a:spcBef>
            </a:pPr>
            <a:r>
              <a:rPr lang="en-US" sz="1971" spc="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graphic designer</a:t>
            </a:r>
          </a:p>
        </p:txBody>
      </p:sp>
      <p:sp>
        <p:nvSpPr>
          <p:cNvPr id="23" name="Freeform 23">
            <a:extLst>
              <a:ext uri="{FF2B5EF4-FFF2-40B4-BE49-F238E27FC236}">
                <a16:creationId xmlns:a16="http://schemas.microsoft.com/office/drawing/2014/main" id="{282F3B47-A381-1900-9645-F1BA925F5D7C}"/>
              </a:ext>
            </a:extLst>
          </p:cNvPr>
          <p:cNvSpPr/>
          <p:nvPr/>
        </p:nvSpPr>
        <p:spPr>
          <a:xfrm>
            <a:off x="16247242" y="2732073"/>
            <a:ext cx="571668" cy="571668"/>
          </a:xfrm>
          <a:custGeom>
            <a:avLst/>
            <a:gdLst/>
            <a:ahLst/>
            <a:cxnLst/>
            <a:rect l="l" t="t" r="r" b="b"/>
            <a:pathLst>
              <a:path w="571668" h="571668">
                <a:moveTo>
                  <a:pt x="0" y="0"/>
                </a:moveTo>
                <a:lnTo>
                  <a:pt x="571668" y="0"/>
                </a:lnTo>
                <a:lnTo>
                  <a:pt x="571668" y="571668"/>
                </a:lnTo>
                <a:lnTo>
                  <a:pt x="0" y="5716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10" name="Picture 9" descr="A person and person holding a piece of paper&#10;&#10;AI-generated content may be incorrect.">
            <a:extLst>
              <a:ext uri="{FF2B5EF4-FFF2-40B4-BE49-F238E27FC236}">
                <a16:creationId xmlns:a16="http://schemas.microsoft.com/office/drawing/2014/main" id="{9D6135C3-21E7-B74D-9DFC-BB4E787D893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00" r="7449" b="22300"/>
          <a:stretch>
            <a:fillRect/>
          </a:stretch>
        </p:blipFill>
        <p:spPr>
          <a:xfrm>
            <a:off x="13259955" y="5861447"/>
            <a:ext cx="3846488" cy="3462679"/>
          </a:xfrm>
          <a:prstGeom prst="rect">
            <a:avLst/>
          </a:prstGeom>
        </p:spPr>
      </p:pic>
      <p:pic>
        <p:nvPicPr>
          <p:cNvPr id="16" name="Picture 15" descr="A group of people standing in a hallway&#10;&#10;AI-generated content may be incorrect.">
            <a:extLst>
              <a:ext uri="{FF2B5EF4-FFF2-40B4-BE49-F238E27FC236}">
                <a16:creationId xmlns:a16="http://schemas.microsoft.com/office/drawing/2014/main" id="{E021BCBE-3062-BF90-2064-F2FA5CD3301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9207" y="5898349"/>
            <a:ext cx="4698272" cy="3462680"/>
          </a:xfrm>
          <a:prstGeom prst="rect">
            <a:avLst/>
          </a:prstGeom>
        </p:spPr>
      </p:pic>
      <p:pic>
        <p:nvPicPr>
          <p:cNvPr id="20" name="Picture 19" descr="A group of white and black pieces of paper&#10;&#10;AI-generated content may be incorrect.">
            <a:extLst>
              <a:ext uri="{FF2B5EF4-FFF2-40B4-BE49-F238E27FC236}">
                <a16:creationId xmlns:a16="http://schemas.microsoft.com/office/drawing/2014/main" id="{3BA8BC7C-60AA-DA43-7E5A-8A232134FD94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2525448" y="2219377"/>
            <a:ext cx="3019425" cy="4025900"/>
          </a:xfrm>
          <a:prstGeom prst="rect">
            <a:avLst/>
          </a:prstGeom>
        </p:spPr>
      </p:pic>
      <p:pic>
        <p:nvPicPr>
          <p:cNvPr id="24" name="Picture 23" descr="A close-up of a beaker&#10;&#10;AI-generated content may be incorrect.">
            <a:extLst>
              <a:ext uri="{FF2B5EF4-FFF2-40B4-BE49-F238E27FC236}">
                <a16:creationId xmlns:a16="http://schemas.microsoft.com/office/drawing/2014/main" id="{A34F429A-EA81-5433-70B6-798B6C484687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3233" y="2728878"/>
            <a:ext cx="2211016" cy="2948022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F66FD730-7F16-192C-C4D9-E6CA0D0C0C9E}"/>
              </a:ext>
            </a:extLst>
          </p:cNvPr>
          <p:cNvSpPr txBox="1"/>
          <p:nvPr/>
        </p:nvSpPr>
        <p:spPr>
          <a:xfrm>
            <a:off x="12551225" y="1311414"/>
            <a:ext cx="558437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4000" spc="-233" dirty="0">
                <a:solidFill>
                  <a:srgbClr val="D54344"/>
                </a:solidFill>
                <a:latin typeface="Arial" panose="020B0604020202020204" pitchFamily="34" charset="0"/>
                <a:ea typeface="Saifah Font TH"/>
                <a:cs typeface="Arial" panose="020B0604020202020204" pitchFamily="34" charset="0"/>
                <a:sym typeface="Saifah Font TH"/>
              </a:rPr>
              <a:t>June – August 2021</a:t>
            </a:r>
          </a:p>
        </p:txBody>
      </p:sp>
    </p:spTree>
    <p:extLst>
      <p:ext uri="{BB962C8B-B14F-4D97-AF65-F5344CB8AC3E}">
        <p14:creationId xmlns:p14="http://schemas.microsoft.com/office/powerpoint/2010/main" val="42818083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1748</TotalTime>
  <Words>859</Words>
  <Application>Microsoft Office PowerPoint</Application>
  <PresentationFormat>Custom</PresentationFormat>
  <Paragraphs>109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4" baseType="lpstr">
      <vt:lpstr>Aptos Display</vt:lpstr>
      <vt:lpstr>Aptos</vt:lpstr>
      <vt:lpstr>Poppins Ultra-Bold</vt:lpstr>
      <vt:lpstr>Poppins</vt:lpstr>
      <vt:lpstr>Poppins Medium</vt:lpstr>
      <vt:lpstr>Arial</vt:lpstr>
      <vt:lpstr>Poppins Bold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Cream Pink Minimal Portfolio Presentation </dc:title>
  <cp:lastModifiedBy>Urooj Ilyas</cp:lastModifiedBy>
  <cp:revision>12</cp:revision>
  <dcterms:created xsi:type="dcterms:W3CDTF">2006-08-16T00:00:00Z</dcterms:created>
  <dcterms:modified xsi:type="dcterms:W3CDTF">2026-02-08T12:04:39Z</dcterms:modified>
  <dc:identifier>DAGlfQmKEOU</dc:identifier>
</cp:coreProperties>
</file>